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364" r:id="rId4"/>
    <p:sldId id="266" r:id="rId5"/>
    <p:sldId id="268" r:id="rId6"/>
    <p:sldId id="269" r:id="rId7"/>
    <p:sldId id="262" r:id="rId8"/>
    <p:sldId id="267" r:id="rId9"/>
    <p:sldId id="367" r:id="rId10"/>
    <p:sldId id="351" r:id="rId11"/>
    <p:sldId id="352" r:id="rId12"/>
    <p:sldId id="353" r:id="rId13"/>
    <p:sldId id="354" r:id="rId14"/>
    <p:sldId id="355" r:id="rId15"/>
    <p:sldId id="356" r:id="rId16"/>
    <p:sldId id="357" r:id="rId17"/>
    <p:sldId id="359" r:id="rId18"/>
    <p:sldId id="365" r:id="rId19"/>
    <p:sldId id="261" r:id="rId20"/>
    <p:sldId id="349" r:id="rId21"/>
    <p:sldId id="271" r:id="rId22"/>
    <p:sldId id="272" r:id="rId23"/>
    <p:sldId id="370" r:id="rId24"/>
    <p:sldId id="350" r:id="rId25"/>
    <p:sldId id="366" r:id="rId26"/>
    <p:sldId id="368" r:id="rId27"/>
    <p:sldId id="369" r:id="rId28"/>
    <p:sldId id="3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27BB5-DB13-4D2E-9F85-B671BFA557BC}" type="datetimeFigureOut">
              <a:rPr lang="en-GB" smtClean="0"/>
              <a:t>05/11/2020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5C4A4-E15E-4423-BFD4-8788D55DA96E}" type="slidenum">
              <a:rPr lang="en-GB" smtClean="0"/>
              <a:t>‹#›</a:t>
            </a:fld>
            <a:endParaRPr lang="en-GB"/>
          </a:p>
        </p:txBody>
      </p:sp>
    </p:spTree>
    <p:extLst>
      <p:ext uri="{BB962C8B-B14F-4D97-AF65-F5344CB8AC3E}">
        <p14:creationId xmlns:p14="http://schemas.microsoft.com/office/powerpoint/2010/main" val="188659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EA0A4-3CBD-47B6-9B70-7ACE909945CB}" type="slidenum">
              <a:rPr lang="en-IE" smtClean="0"/>
              <a:pPr fontAlgn="base">
                <a:spcBef>
                  <a:spcPct val="0"/>
                </a:spcBef>
                <a:spcAft>
                  <a:spcPct val="0"/>
                </a:spcAft>
                <a:defRPr/>
              </a:pPr>
              <a:t>28</a:t>
            </a:fld>
            <a:endParaRPr lang="en-IE"/>
          </a:p>
        </p:txBody>
      </p:sp>
    </p:spTree>
    <p:extLst>
      <p:ext uri="{BB962C8B-B14F-4D97-AF65-F5344CB8AC3E}">
        <p14:creationId xmlns:p14="http://schemas.microsoft.com/office/powerpoint/2010/main" val="337237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B315-8D55-45E7-8EE0-912622C2C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447730-F4BC-40B0-AF2F-AD7ED321B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8137C-3D74-47F2-9C07-06497259BD19}"/>
              </a:ext>
            </a:extLst>
          </p:cNvPr>
          <p:cNvSpPr>
            <a:spLocks noGrp="1"/>
          </p:cNvSpPr>
          <p:nvPr>
            <p:ph type="dt" sz="half" idx="10"/>
          </p:nvPr>
        </p:nvSpPr>
        <p:spPr/>
        <p:txBody>
          <a:bodyPr/>
          <a:lstStyle/>
          <a:p>
            <a:fld id="{8A859341-3EA6-4000-8390-DDF5904B8E66}" type="datetime1">
              <a:rPr lang="en-GB" smtClean="0"/>
              <a:t>05/11/2020</a:t>
            </a:fld>
            <a:endParaRPr lang="en-GB"/>
          </a:p>
        </p:txBody>
      </p:sp>
      <p:sp>
        <p:nvSpPr>
          <p:cNvPr id="5" name="Footer Placeholder 4">
            <a:extLst>
              <a:ext uri="{FF2B5EF4-FFF2-40B4-BE49-F238E27FC236}">
                <a16:creationId xmlns:a16="http://schemas.microsoft.com/office/drawing/2014/main" id="{79576340-F0BB-4AAE-9EBC-DBFD6472D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87E60-111C-48E8-8A17-0FBECE4A7881}"/>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81539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D87A-5D4C-453A-B97A-7BE860ADF0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582468-02D6-4731-A8AB-5CE8C8DC5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C7D13-4E7D-4B5B-ADD8-428D4B7A4004}"/>
              </a:ext>
            </a:extLst>
          </p:cNvPr>
          <p:cNvSpPr>
            <a:spLocks noGrp="1"/>
          </p:cNvSpPr>
          <p:nvPr>
            <p:ph type="dt" sz="half" idx="10"/>
          </p:nvPr>
        </p:nvSpPr>
        <p:spPr/>
        <p:txBody>
          <a:bodyPr/>
          <a:lstStyle/>
          <a:p>
            <a:fld id="{B4C1F45F-C925-4B64-9295-32C87082DE1B}" type="datetime1">
              <a:rPr lang="en-GB" smtClean="0"/>
              <a:t>05/11/2020</a:t>
            </a:fld>
            <a:endParaRPr lang="en-GB"/>
          </a:p>
        </p:txBody>
      </p:sp>
      <p:sp>
        <p:nvSpPr>
          <p:cNvPr id="5" name="Footer Placeholder 4">
            <a:extLst>
              <a:ext uri="{FF2B5EF4-FFF2-40B4-BE49-F238E27FC236}">
                <a16:creationId xmlns:a16="http://schemas.microsoft.com/office/drawing/2014/main" id="{5E8A1B71-9B2A-457C-BA39-140820BB67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145F7-5AF9-46EA-805D-2F564F5F4C13}"/>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387118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35DB0-1A69-4E82-B863-31CF4051C8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83F3B0-8E20-4BBD-A13A-549255E3A8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582F5C-EC7D-44C9-B660-98CD55B9267E}"/>
              </a:ext>
            </a:extLst>
          </p:cNvPr>
          <p:cNvSpPr>
            <a:spLocks noGrp="1"/>
          </p:cNvSpPr>
          <p:nvPr>
            <p:ph type="dt" sz="half" idx="10"/>
          </p:nvPr>
        </p:nvSpPr>
        <p:spPr/>
        <p:txBody>
          <a:bodyPr/>
          <a:lstStyle/>
          <a:p>
            <a:fld id="{F8617592-42A8-409A-B464-8699F1F4F9D3}" type="datetime1">
              <a:rPr lang="en-GB" smtClean="0"/>
              <a:t>05/11/2020</a:t>
            </a:fld>
            <a:endParaRPr lang="en-GB"/>
          </a:p>
        </p:txBody>
      </p:sp>
      <p:sp>
        <p:nvSpPr>
          <p:cNvPr id="5" name="Footer Placeholder 4">
            <a:extLst>
              <a:ext uri="{FF2B5EF4-FFF2-40B4-BE49-F238E27FC236}">
                <a16:creationId xmlns:a16="http://schemas.microsoft.com/office/drawing/2014/main" id="{5B8A085B-7EE7-4F30-A976-99A4BFEDF1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3B8C9-9277-4506-8ADC-FE7AB31C42FB}"/>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273534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7F1A-3D80-44FF-96A9-213BF2F227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631AE3-F1DD-4D73-AF46-0E3156C2F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824D8D-2847-40F9-A641-E7CEF7E96F1B}"/>
              </a:ext>
            </a:extLst>
          </p:cNvPr>
          <p:cNvSpPr>
            <a:spLocks noGrp="1"/>
          </p:cNvSpPr>
          <p:nvPr>
            <p:ph type="dt" sz="half" idx="10"/>
          </p:nvPr>
        </p:nvSpPr>
        <p:spPr/>
        <p:txBody>
          <a:bodyPr/>
          <a:lstStyle/>
          <a:p>
            <a:fld id="{728AEC65-88D2-4452-8239-C6C4CF5DA042}" type="datetime1">
              <a:rPr lang="en-GB" smtClean="0"/>
              <a:t>05/11/2020</a:t>
            </a:fld>
            <a:endParaRPr lang="en-GB"/>
          </a:p>
        </p:txBody>
      </p:sp>
      <p:sp>
        <p:nvSpPr>
          <p:cNvPr id="5" name="Footer Placeholder 4">
            <a:extLst>
              <a:ext uri="{FF2B5EF4-FFF2-40B4-BE49-F238E27FC236}">
                <a16:creationId xmlns:a16="http://schemas.microsoft.com/office/drawing/2014/main" id="{A5FF7987-020D-489B-AFB2-3F1384CE1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B7CCF-E1B5-4C23-90C5-F9FF356E1A5A}"/>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28905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B4F1-F5D0-44F9-AD80-2A3E78298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244BC7-775B-4BED-AEDB-98AF2E91C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49EB4-D08F-49B0-A929-D6B6E162DB51}"/>
              </a:ext>
            </a:extLst>
          </p:cNvPr>
          <p:cNvSpPr>
            <a:spLocks noGrp="1"/>
          </p:cNvSpPr>
          <p:nvPr>
            <p:ph type="dt" sz="half" idx="10"/>
          </p:nvPr>
        </p:nvSpPr>
        <p:spPr/>
        <p:txBody>
          <a:bodyPr/>
          <a:lstStyle/>
          <a:p>
            <a:fld id="{66D341E1-AFDA-496D-AEE5-E1A8641D9642}" type="datetime1">
              <a:rPr lang="en-GB" smtClean="0"/>
              <a:t>05/11/2020</a:t>
            </a:fld>
            <a:endParaRPr lang="en-GB"/>
          </a:p>
        </p:txBody>
      </p:sp>
      <p:sp>
        <p:nvSpPr>
          <p:cNvPr id="5" name="Footer Placeholder 4">
            <a:extLst>
              <a:ext uri="{FF2B5EF4-FFF2-40B4-BE49-F238E27FC236}">
                <a16:creationId xmlns:a16="http://schemas.microsoft.com/office/drawing/2014/main" id="{75B3A437-C4FB-4CD8-8639-CF079F2850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082BC-E545-4758-85BA-C92066A4D09A}"/>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267541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F157-A9AC-48E5-926A-2838ADB79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7826C5-9067-40C9-9DCC-168AB7A05B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E7C9C1-D93E-4B6C-8615-5DCA340D4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9C6E01-A077-4591-BE24-36916EE47B3A}"/>
              </a:ext>
            </a:extLst>
          </p:cNvPr>
          <p:cNvSpPr>
            <a:spLocks noGrp="1"/>
          </p:cNvSpPr>
          <p:nvPr>
            <p:ph type="dt" sz="half" idx="10"/>
          </p:nvPr>
        </p:nvSpPr>
        <p:spPr/>
        <p:txBody>
          <a:bodyPr/>
          <a:lstStyle/>
          <a:p>
            <a:fld id="{8C285862-014A-4C40-91F6-9CECD8F61208}" type="datetime1">
              <a:rPr lang="en-GB" smtClean="0"/>
              <a:t>05/11/2020</a:t>
            </a:fld>
            <a:endParaRPr lang="en-GB"/>
          </a:p>
        </p:txBody>
      </p:sp>
      <p:sp>
        <p:nvSpPr>
          <p:cNvPr id="6" name="Footer Placeholder 5">
            <a:extLst>
              <a:ext uri="{FF2B5EF4-FFF2-40B4-BE49-F238E27FC236}">
                <a16:creationId xmlns:a16="http://schemas.microsoft.com/office/drawing/2014/main" id="{F743CD94-6BC8-48A8-BB27-25326739C6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C40D55-B123-4BE2-9E5C-EEDE2CB9A218}"/>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24752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A5F1-B1ED-4E23-AD2E-8BB71C2174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DF53D1-880A-4E2A-BE41-96AED2BD36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BDA203-A5D0-40A7-8F1A-A5D689C75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235E01-6AF7-48E1-A81F-25DEE768E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9FB93A-F4C2-4A0F-A3F3-4019F61E9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7FB7FA-6FE1-473E-8EE6-2F40FDF7141F}"/>
              </a:ext>
            </a:extLst>
          </p:cNvPr>
          <p:cNvSpPr>
            <a:spLocks noGrp="1"/>
          </p:cNvSpPr>
          <p:nvPr>
            <p:ph type="dt" sz="half" idx="10"/>
          </p:nvPr>
        </p:nvSpPr>
        <p:spPr/>
        <p:txBody>
          <a:bodyPr/>
          <a:lstStyle/>
          <a:p>
            <a:fld id="{D2C20C75-2271-4BB3-8DDB-71D218218322}" type="datetime1">
              <a:rPr lang="en-GB" smtClean="0"/>
              <a:t>05/11/2020</a:t>
            </a:fld>
            <a:endParaRPr lang="en-GB"/>
          </a:p>
        </p:txBody>
      </p:sp>
      <p:sp>
        <p:nvSpPr>
          <p:cNvPr id="8" name="Footer Placeholder 7">
            <a:extLst>
              <a:ext uri="{FF2B5EF4-FFF2-40B4-BE49-F238E27FC236}">
                <a16:creationId xmlns:a16="http://schemas.microsoft.com/office/drawing/2014/main" id="{0CB5F749-83DF-47AD-9269-8E47D43430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14C272-63D0-47DB-A5A6-1830F007297D}"/>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13098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E751-B84C-459D-AEDB-96B6A24E50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362BCF-35A3-4BDC-9824-2BC9706D7F09}"/>
              </a:ext>
            </a:extLst>
          </p:cNvPr>
          <p:cNvSpPr>
            <a:spLocks noGrp="1"/>
          </p:cNvSpPr>
          <p:nvPr>
            <p:ph type="dt" sz="half" idx="10"/>
          </p:nvPr>
        </p:nvSpPr>
        <p:spPr/>
        <p:txBody>
          <a:bodyPr/>
          <a:lstStyle/>
          <a:p>
            <a:fld id="{5597E567-DE3B-4EBC-84D4-3B99AA9D6B01}" type="datetime1">
              <a:rPr lang="en-GB" smtClean="0"/>
              <a:t>05/11/2020</a:t>
            </a:fld>
            <a:endParaRPr lang="en-GB"/>
          </a:p>
        </p:txBody>
      </p:sp>
      <p:sp>
        <p:nvSpPr>
          <p:cNvPr id="4" name="Footer Placeholder 3">
            <a:extLst>
              <a:ext uri="{FF2B5EF4-FFF2-40B4-BE49-F238E27FC236}">
                <a16:creationId xmlns:a16="http://schemas.microsoft.com/office/drawing/2014/main" id="{6077C858-4649-457E-9A4E-2689631D30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B78F2-9F5E-4770-98C4-62139E11C09D}"/>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74210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4EC59-555D-46CA-8EE3-29FBA8399090}"/>
              </a:ext>
            </a:extLst>
          </p:cNvPr>
          <p:cNvSpPr>
            <a:spLocks noGrp="1"/>
          </p:cNvSpPr>
          <p:nvPr>
            <p:ph type="dt" sz="half" idx="10"/>
          </p:nvPr>
        </p:nvSpPr>
        <p:spPr/>
        <p:txBody>
          <a:bodyPr/>
          <a:lstStyle/>
          <a:p>
            <a:fld id="{DA479093-6D23-4DB1-9575-46BBBB947B15}" type="datetime1">
              <a:rPr lang="en-GB" smtClean="0"/>
              <a:t>05/11/2020</a:t>
            </a:fld>
            <a:endParaRPr lang="en-GB"/>
          </a:p>
        </p:txBody>
      </p:sp>
      <p:sp>
        <p:nvSpPr>
          <p:cNvPr id="3" name="Footer Placeholder 2">
            <a:extLst>
              <a:ext uri="{FF2B5EF4-FFF2-40B4-BE49-F238E27FC236}">
                <a16:creationId xmlns:a16="http://schemas.microsoft.com/office/drawing/2014/main" id="{FA4F2F5C-A024-4DCD-BC95-671B2001DE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48F54-02E0-4478-AD53-9EC45F95CA39}"/>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1821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4829-32E8-4EA0-BC91-0E24A9638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E5C2C9-EA6B-43F5-8E92-1DE9CA6B2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AF6FC0-CF06-43B3-8BD6-86F762572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9EB43-420C-487E-9162-7498C2A65AE3}"/>
              </a:ext>
            </a:extLst>
          </p:cNvPr>
          <p:cNvSpPr>
            <a:spLocks noGrp="1"/>
          </p:cNvSpPr>
          <p:nvPr>
            <p:ph type="dt" sz="half" idx="10"/>
          </p:nvPr>
        </p:nvSpPr>
        <p:spPr/>
        <p:txBody>
          <a:bodyPr/>
          <a:lstStyle/>
          <a:p>
            <a:fld id="{DE3573C2-C047-4D43-8E42-2740BD04F24F}" type="datetime1">
              <a:rPr lang="en-GB" smtClean="0"/>
              <a:t>05/11/2020</a:t>
            </a:fld>
            <a:endParaRPr lang="en-GB"/>
          </a:p>
        </p:txBody>
      </p:sp>
      <p:sp>
        <p:nvSpPr>
          <p:cNvPr id="6" name="Footer Placeholder 5">
            <a:extLst>
              <a:ext uri="{FF2B5EF4-FFF2-40B4-BE49-F238E27FC236}">
                <a16:creationId xmlns:a16="http://schemas.microsoft.com/office/drawing/2014/main" id="{F3674B34-D860-4BE3-8E38-EE8997A58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FDF78-67AA-457E-A238-111FED047698}"/>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284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FC7A-8142-4F11-BBC3-240CBE15B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E128F2-4667-468A-832D-B37C09532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6DBD76-3519-4F06-AD39-B188087E5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D8004-2920-4A0A-8B90-DCCEBF014787}"/>
              </a:ext>
            </a:extLst>
          </p:cNvPr>
          <p:cNvSpPr>
            <a:spLocks noGrp="1"/>
          </p:cNvSpPr>
          <p:nvPr>
            <p:ph type="dt" sz="half" idx="10"/>
          </p:nvPr>
        </p:nvSpPr>
        <p:spPr/>
        <p:txBody>
          <a:bodyPr/>
          <a:lstStyle/>
          <a:p>
            <a:fld id="{2358EF9B-5E85-4303-99C0-EB500A2AA992}" type="datetime1">
              <a:rPr lang="en-GB" smtClean="0"/>
              <a:t>05/11/2020</a:t>
            </a:fld>
            <a:endParaRPr lang="en-GB"/>
          </a:p>
        </p:txBody>
      </p:sp>
      <p:sp>
        <p:nvSpPr>
          <p:cNvPr id="6" name="Footer Placeholder 5">
            <a:extLst>
              <a:ext uri="{FF2B5EF4-FFF2-40B4-BE49-F238E27FC236}">
                <a16:creationId xmlns:a16="http://schemas.microsoft.com/office/drawing/2014/main" id="{9345C73C-8CA4-4862-87B9-6E8EC1D43E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E74BA-8B7F-40D9-B33D-D183FF3831E7}"/>
              </a:ext>
            </a:extLst>
          </p:cNvPr>
          <p:cNvSpPr>
            <a:spLocks noGrp="1"/>
          </p:cNvSpPr>
          <p:nvPr>
            <p:ph type="sldNum" sz="quarter" idx="12"/>
          </p:nvPr>
        </p:nvSpPr>
        <p:spPr/>
        <p:txBody>
          <a:bodyPr/>
          <a:lstStyle/>
          <a:p>
            <a:fld id="{3496CB03-6CF8-40AD-83E9-CE1E4F39AB70}" type="slidenum">
              <a:rPr lang="en-GB" smtClean="0"/>
              <a:t>‹#›</a:t>
            </a:fld>
            <a:endParaRPr lang="en-GB"/>
          </a:p>
        </p:txBody>
      </p:sp>
    </p:spTree>
    <p:extLst>
      <p:ext uri="{BB962C8B-B14F-4D97-AF65-F5344CB8AC3E}">
        <p14:creationId xmlns:p14="http://schemas.microsoft.com/office/powerpoint/2010/main" val="115748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A825C-7CEB-4206-B6EA-EC406F8E9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4FDC25-60C2-4B84-BDF5-BD40607DA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8181A7-FA4D-47D3-BAD4-1AB70DFEF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240E4-116E-4BA1-AAA0-9D4F8312B3A3}" type="datetime1">
              <a:rPr lang="en-GB" smtClean="0"/>
              <a:t>05/11/2020</a:t>
            </a:fld>
            <a:endParaRPr lang="en-GB"/>
          </a:p>
        </p:txBody>
      </p:sp>
      <p:sp>
        <p:nvSpPr>
          <p:cNvPr id="5" name="Footer Placeholder 4">
            <a:extLst>
              <a:ext uri="{FF2B5EF4-FFF2-40B4-BE49-F238E27FC236}">
                <a16:creationId xmlns:a16="http://schemas.microsoft.com/office/drawing/2014/main" id="{74905731-CCA3-4707-8D53-C3F01C9AD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AC673A-8CD4-4145-88FF-65D463C60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6CB03-6CF8-40AD-83E9-CE1E4F39AB70}" type="slidenum">
              <a:rPr lang="en-GB" smtClean="0"/>
              <a:t>‹#›</a:t>
            </a:fld>
            <a:endParaRPr lang="en-GB"/>
          </a:p>
        </p:txBody>
      </p:sp>
    </p:spTree>
    <p:extLst>
      <p:ext uri="{BB962C8B-B14F-4D97-AF65-F5344CB8AC3E}">
        <p14:creationId xmlns:p14="http://schemas.microsoft.com/office/powerpoint/2010/main" val="197002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gov.ie/en/press-release/ead43-minister-humphreys-secures-government-approval-to-extend-the-suspension-of-certain-redundancy-provisions-and-to-extend-the-covid-19-enhanced-illness-benefit/" TargetMode="External"/><Relationship Id="rId4" Type="http://schemas.openxmlformats.org/officeDocument/2006/relationships/hyperlink" Target="https://data.oireachtas.ie/ie/oireachtas/act/2020/2/eng/enacted/a02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5F14-B094-4C4A-9F14-7D675AB9184B}"/>
              </a:ext>
            </a:extLst>
          </p:cNvPr>
          <p:cNvSpPr>
            <a:spLocks noGrp="1"/>
          </p:cNvSpPr>
          <p:nvPr>
            <p:ph type="ctrTitle"/>
          </p:nvPr>
        </p:nvSpPr>
        <p:spPr>
          <a:xfrm>
            <a:off x="485775" y="2327564"/>
            <a:ext cx="11235170" cy="1577685"/>
          </a:xfrm>
        </p:spPr>
        <p:txBody>
          <a:bodyPr>
            <a:normAutofit fontScale="90000"/>
          </a:bodyPr>
          <a:lstStyle/>
          <a:p>
            <a:r>
              <a:rPr lang="en-GB" b="1" dirty="0">
                <a:latin typeface="Times New Roman" pitchFamily="18" charset="0"/>
                <a:cs typeface="Times New Roman" pitchFamily="18" charset="0"/>
              </a:rPr>
              <a:t>Implications for Cross Border Employers &amp; Workers</a:t>
            </a:r>
            <a:endParaRPr lang="en-GB" dirty="0"/>
          </a:p>
        </p:txBody>
      </p:sp>
      <p:sp>
        <p:nvSpPr>
          <p:cNvPr id="3" name="Subtitle 2">
            <a:extLst>
              <a:ext uri="{FF2B5EF4-FFF2-40B4-BE49-F238E27FC236}">
                <a16:creationId xmlns:a16="http://schemas.microsoft.com/office/drawing/2014/main" id="{87462107-2867-4840-8DA5-0DEDD06E4C33}"/>
              </a:ext>
            </a:extLst>
          </p:cNvPr>
          <p:cNvSpPr>
            <a:spLocks noGrp="1"/>
          </p:cNvSpPr>
          <p:nvPr>
            <p:ph type="subTitle" idx="1"/>
          </p:nvPr>
        </p:nvSpPr>
        <p:spPr>
          <a:xfrm>
            <a:off x="1524000" y="4113210"/>
            <a:ext cx="9144000" cy="1144589"/>
          </a:xfrm>
        </p:spPr>
        <p:txBody>
          <a:bodyPr>
            <a:normAutofit/>
          </a:bodyPr>
          <a:lstStyle/>
          <a:p>
            <a:r>
              <a:rPr lang="en-US" b="1" dirty="0"/>
              <a:t>Rose Tierney</a:t>
            </a:r>
          </a:p>
          <a:p>
            <a:r>
              <a:rPr lang="en-US" b="1" dirty="0"/>
              <a:t>5 November 2020</a:t>
            </a:r>
          </a:p>
          <a:p>
            <a:endParaRPr lang="en-GB" b="1" dirty="0"/>
          </a:p>
        </p:txBody>
      </p:sp>
      <p:sp>
        <p:nvSpPr>
          <p:cNvPr id="4" name="Rectangle 2">
            <a:extLst>
              <a:ext uri="{FF2B5EF4-FFF2-40B4-BE49-F238E27FC236}">
                <a16:creationId xmlns:a16="http://schemas.microsoft.com/office/drawing/2014/main" id="{889FE808-F31D-40DA-90EF-BE6A4EF8188C}"/>
              </a:ext>
            </a:extLst>
          </p:cNvPr>
          <p:cNvSpPr>
            <a:spLocks noChangeArrowheads="1"/>
          </p:cNvSpPr>
          <p:nvPr/>
        </p:nvSpPr>
        <p:spPr bwMode="auto">
          <a:xfrm>
            <a:off x="2543175" y="-666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Text Box 1">
            <a:extLst>
              <a:ext uri="{FF2B5EF4-FFF2-40B4-BE49-F238E27FC236}">
                <a16:creationId xmlns:a16="http://schemas.microsoft.com/office/drawing/2014/main" id="{4F5EEB18-B308-477C-9660-FE25106E7BEC}"/>
              </a:ext>
            </a:extLst>
          </p:cNvPr>
          <p:cNvSpPr txBox="1">
            <a:spLocks noChangeArrowheads="1"/>
          </p:cNvSpPr>
          <p:nvPr/>
        </p:nvSpPr>
        <p:spPr bwMode="auto">
          <a:xfrm>
            <a:off x="-766617" y="-124330"/>
            <a:ext cx="12958618" cy="228564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4">
            <a:extLst>
              <a:ext uri="{FF2B5EF4-FFF2-40B4-BE49-F238E27FC236}">
                <a16:creationId xmlns:a16="http://schemas.microsoft.com/office/drawing/2014/main" id="{D5EE2E6C-0787-4F0C-B285-AD8998F6F99D}"/>
              </a:ext>
            </a:extLst>
          </p:cNvPr>
          <p:cNvSpPr>
            <a:spLocks noChangeArrowheads="1"/>
          </p:cNvSpPr>
          <p:nvPr/>
        </p:nvSpPr>
        <p:spPr bwMode="auto">
          <a:xfrm>
            <a:off x="2543175" y="-209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8" name="Picture 4" descr="Tierney_logo.jpg">
            <a:extLst>
              <a:ext uri="{FF2B5EF4-FFF2-40B4-BE49-F238E27FC236}">
                <a16:creationId xmlns:a16="http://schemas.microsoft.com/office/drawing/2014/main" id="{C17F2159-3795-4B27-9679-372C64368D7A}"/>
              </a:ext>
            </a:extLst>
          </p:cNvPr>
          <p:cNvPicPr>
            <a:picLocks noChangeAspect="1"/>
          </p:cNvPicPr>
          <p:nvPr/>
        </p:nvPicPr>
        <p:blipFill>
          <a:blip r:embed="rId3" cstate="print"/>
          <a:srcRect/>
          <a:stretch>
            <a:fillRect/>
          </a:stretch>
        </p:blipFill>
        <p:spPr bwMode="auto">
          <a:xfrm>
            <a:off x="4834904" y="5257799"/>
            <a:ext cx="2735883" cy="1469033"/>
          </a:xfrm>
          <a:prstGeom prst="rect">
            <a:avLst/>
          </a:prstGeom>
          <a:noFill/>
          <a:ln w="9525">
            <a:noFill/>
            <a:miter lim="800000"/>
            <a:headEnd/>
            <a:tailEnd/>
          </a:ln>
        </p:spPr>
      </p:pic>
      <p:sp>
        <p:nvSpPr>
          <p:cNvPr id="9" name="Footer Placeholder 8">
            <a:extLst>
              <a:ext uri="{FF2B5EF4-FFF2-40B4-BE49-F238E27FC236}">
                <a16:creationId xmlns:a16="http://schemas.microsoft.com/office/drawing/2014/main" id="{CEA9D2EF-A542-4459-9502-05310CEF69B7}"/>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6B825172-C4B4-4D97-B2DC-ED7D3E09DC5C}"/>
              </a:ext>
            </a:extLst>
          </p:cNvPr>
          <p:cNvSpPr>
            <a:spLocks noGrp="1"/>
          </p:cNvSpPr>
          <p:nvPr>
            <p:ph type="sldNum" sz="quarter" idx="12"/>
          </p:nvPr>
        </p:nvSpPr>
        <p:spPr/>
        <p:txBody>
          <a:bodyPr/>
          <a:lstStyle/>
          <a:p>
            <a:fld id="{3496CB03-6CF8-40AD-83E9-CE1E4F39AB70}" type="slidenum">
              <a:rPr lang="en-GB" smtClean="0"/>
              <a:t>1</a:t>
            </a:fld>
            <a:endParaRPr lang="en-GB" dirty="0"/>
          </a:p>
        </p:txBody>
      </p:sp>
    </p:spTree>
    <p:extLst>
      <p:ext uri="{BB962C8B-B14F-4D97-AF65-F5344CB8AC3E}">
        <p14:creationId xmlns:p14="http://schemas.microsoft.com/office/powerpoint/2010/main" val="402086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normAutofit/>
          </a:bodyPr>
          <a:lstStyle/>
          <a:p>
            <a:r>
              <a:rPr lang="en-US" b="1" dirty="0" err="1"/>
              <a:t>Covid</a:t>
            </a:r>
            <a:r>
              <a:rPr lang="en-US" b="1" dirty="0"/>
              <a:t> 19 Employer/Employee Wage Supports</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ROI TWSS Wage Subsidy </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92500" lnSpcReduction="10000"/>
          </a:bodyPr>
          <a:lstStyle/>
          <a:p>
            <a:r>
              <a:rPr lang="en-US" dirty="0"/>
              <a:t>Moved to EWSS from 1 Sept to Mar 2021</a:t>
            </a:r>
          </a:p>
          <a:p>
            <a:r>
              <a:rPr lang="en-US" dirty="0"/>
              <a:t>It is taxed through payroll</a:t>
            </a:r>
          </a:p>
          <a:p>
            <a:r>
              <a:rPr lang="en-US" dirty="0"/>
              <a:t>There will be tax implications for employees where employers availed of TWSS</a:t>
            </a:r>
          </a:p>
          <a:p>
            <a:r>
              <a:rPr lang="en-US" dirty="0"/>
              <a:t>Particularly cross border workers</a:t>
            </a:r>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a:t>UK - Furlough</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92500" lnSpcReduction="10000"/>
          </a:bodyPr>
          <a:lstStyle/>
          <a:p>
            <a:pPr>
              <a:lnSpc>
                <a:spcPct val="120000"/>
              </a:lnSpc>
            </a:pPr>
            <a:r>
              <a:rPr lang="en-US" dirty="0"/>
              <a:t>Only runs to 31 October</a:t>
            </a:r>
          </a:p>
          <a:p>
            <a:pPr>
              <a:lnSpc>
                <a:spcPct val="120000"/>
              </a:lnSpc>
            </a:pPr>
            <a:r>
              <a:rPr lang="en-US" dirty="0"/>
              <a:t>Reducing from 80% to 70% Sept, 60% Oct</a:t>
            </a:r>
          </a:p>
          <a:p>
            <a:pPr>
              <a:lnSpc>
                <a:spcPct val="120000"/>
              </a:lnSpc>
            </a:pPr>
            <a:r>
              <a:rPr lang="en-US" dirty="0"/>
              <a:t>New Job Retention Scheme 67% of gross wage for businesses with closed premises.</a:t>
            </a:r>
          </a:p>
          <a:p>
            <a:pPr>
              <a:lnSpc>
                <a:spcPct val="120000"/>
              </a:lnSpc>
            </a:pPr>
            <a:r>
              <a:rPr lang="en-US" dirty="0"/>
              <a:t>£1000 bonus in Feb for jobs retained.</a:t>
            </a:r>
            <a:endParaRPr lang="en-GB"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10</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2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505-64B1-4F00-BD78-E2AC8BF6C55F}"/>
              </a:ext>
            </a:extLst>
          </p:cNvPr>
          <p:cNvSpPr>
            <a:spLocks noGrp="1"/>
          </p:cNvSpPr>
          <p:nvPr>
            <p:ph type="title"/>
          </p:nvPr>
        </p:nvSpPr>
        <p:spPr/>
        <p:txBody>
          <a:bodyPr>
            <a:normAutofit fontScale="90000"/>
          </a:bodyPr>
          <a:lstStyle/>
          <a:p>
            <a:br>
              <a:rPr lang="en-US" b="1" dirty="0"/>
            </a:br>
            <a:r>
              <a:rPr lang="en-US" b="1" dirty="0" err="1">
                <a:latin typeface="+mn-lt"/>
              </a:rPr>
              <a:t>Covid</a:t>
            </a:r>
            <a:r>
              <a:rPr lang="en-US" b="1" dirty="0">
                <a:latin typeface="+mn-lt"/>
              </a:rPr>
              <a:t> 19 – </a:t>
            </a:r>
            <a:r>
              <a:rPr lang="en-US" sz="4400" b="1" dirty="0">
                <a:latin typeface="+mn-lt"/>
              </a:rPr>
              <a:t>TWSS impact on end of year for cross border workers</a:t>
            </a:r>
            <a:br>
              <a:rPr lang="en-US" sz="4400" dirty="0"/>
            </a:br>
            <a:br>
              <a:rPr lang="en-US" b="1" dirty="0"/>
            </a:br>
            <a:endParaRPr lang="en-GB" b="1" dirty="0"/>
          </a:p>
        </p:txBody>
      </p:sp>
      <p:sp>
        <p:nvSpPr>
          <p:cNvPr id="4" name="Footer Placeholder 3">
            <a:extLst>
              <a:ext uri="{FF2B5EF4-FFF2-40B4-BE49-F238E27FC236}">
                <a16:creationId xmlns:a16="http://schemas.microsoft.com/office/drawing/2014/main" id="{2A2AB030-EF6A-408F-83FF-85685CE2C5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55EE32-16C9-46EA-8CF8-4D1BCC8F25B2}"/>
              </a:ext>
            </a:extLst>
          </p:cNvPr>
          <p:cNvSpPr>
            <a:spLocks noGrp="1"/>
          </p:cNvSpPr>
          <p:nvPr>
            <p:ph type="sldNum" sz="quarter" idx="12"/>
          </p:nvPr>
        </p:nvSpPr>
        <p:spPr/>
        <p:txBody>
          <a:bodyPr/>
          <a:lstStyle/>
          <a:p>
            <a:fld id="{3496CB03-6CF8-40AD-83E9-CE1E4F39AB70}" type="slidenum">
              <a:rPr lang="en-GB" smtClean="0"/>
              <a:t>11</a:t>
            </a:fld>
            <a:endParaRPr lang="en-GB"/>
          </a:p>
        </p:txBody>
      </p:sp>
      <p:pic>
        <p:nvPicPr>
          <p:cNvPr id="7" name="Picture 4" descr="Tierney_logo.jpg">
            <a:extLst>
              <a:ext uri="{FF2B5EF4-FFF2-40B4-BE49-F238E27FC236}">
                <a16:creationId xmlns:a16="http://schemas.microsoft.com/office/drawing/2014/main" id="{35612AE4-DDD9-4C2A-8036-1CE96FE78CA5}"/>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7AB66754-F616-4418-8D14-0781657DB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F47C20-AEBB-4998-9B5B-C1A77DD11F81}"/>
              </a:ext>
            </a:extLst>
          </p:cNvPr>
          <p:cNvSpPr txBox="1"/>
          <p:nvPr/>
        </p:nvSpPr>
        <p:spPr>
          <a:xfrm>
            <a:off x="1196341" y="1709738"/>
            <a:ext cx="7995920" cy="6524863"/>
          </a:xfrm>
          <a:prstGeom prst="rect">
            <a:avLst/>
          </a:prstGeom>
          <a:noFill/>
        </p:spPr>
        <p:txBody>
          <a:bodyPr wrap="square" rtlCol="0">
            <a:spAutoFit/>
          </a:bodyPr>
          <a:lstStyle/>
          <a:p>
            <a:r>
              <a:rPr lang="en-US" sz="2800" dirty="0"/>
              <a:t>NI residents with ROI employment have an obligation to file a UK tax return with </a:t>
            </a:r>
            <a:r>
              <a:rPr lang="en-US" sz="2800" dirty="0" err="1"/>
              <a:t>their”foreign</a:t>
            </a:r>
            <a:r>
              <a:rPr lang="en-US" sz="2800" dirty="0"/>
              <a:t>” income. </a:t>
            </a:r>
          </a:p>
          <a:p>
            <a:r>
              <a:rPr lang="en-US" sz="2800" dirty="0"/>
              <a:t>The treaty allows a double taxation credit for the USC &amp; tax paid in ROI against the equivalent UK tax on the same income.</a:t>
            </a:r>
          </a:p>
          <a:p>
            <a:r>
              <a:rPr lang="en-US" sz="2800" dirty="0"/>
              <a:t>TWSS means that the same level of tax &amp; USC was not paid in the year – so that impacts the credit available.</a:t>
            </a:r>
          </a:p>
          <a:p>
            <a:endParaRPr lang="en-US" sz="2800" dirty="0"/>
          </a:p>
          <a:p>
            <a:endParaRPr lang="en-US" sz="1600" dirty="0"/>
          </a:p>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en-GB" dirty="0"/>
          </a:p>
        </p:txBody>
      </p:sp>
    </p:spTree>
    <p:extLst>
      <p:ext uri="{BB962C8B-B14F-4D97-AF65-F5344CB8AC3E}">
        <p14:creationId xmlns:p14="http://schemas.microsoft.com/office/powerpoint/2010/main" val="162209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Double Tax Treaty Credit </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p:txBody>
          <a:bodyPr/>
          <a:lstStyle/>
          <a:p>
            <a:r>
              <a:rPr lang="en-GB" dirty="0">
                <a:effectLst/>
                <a:latin typeface="Arial" panose="020B0604020202020204" pitchFamily="34" charset="0"/>
              </a:rPr>
              <a:t>Article 21 of UK Ireland Treaty</a:t>
            </a:r>
          </a:p>
          <a:p>
            <a:r>
              <a:rPr lang="en-GB" dirty="0">
                <a:latin typeface="Arial" panose="020B0604020202020204" pitchFamily="34" charset="0"/>
              </a:rPr>
              <a:t>“</a:t>
            </a:r>
            <a:r>
              <a:rPr lang="en-GB" i="1" dirty="0">
                <a:effectLst/>
                <a:latin typeface="Arial" panose="020B0604020202020204" pitchFamily="34" charset="0"/>
              </a:rPr>
              <a:t>Irish tax </a:t>
            </a:r>
            <a:r>
              <a:rPr lang="en-GB" b="1" i="1" u="sng" dirty="0">
                <a:effectLst/>
                <a:latin typeface="Arial" panose="020B0604020202020204" pitchFamily="34" charset="0"/>
              </a:rPr>
              <a:t>payable</a:t>
            </a:r>
            <a:r>
              <a:rPr lang="en-GB" i="1" dirty="0">
                <a:effectLst/>
                <a:latin typeface="Arial" panose="020B0604020202020204" pitchFamily="34" charset="0"/>
              </a:rPr>
              <a:t> under the laws of Ireland and in accordance with this Convention, whether directly or by deduction, on profits, income or chargeable gains from sources within Ireland (excluding in the case of a dividend tax payable in respect of the profits out of which the dividend is paid) shall be allowed as a credit against any United Kingdom tax computed by reference to the same profits, income or chargeable gains by reference to which the Irish tax is computed</a:t>
            </a:r>
            <a:r>
              <a:rPr lang="en-GB" dirty="0">
                <a:effectLst/>
                <a:latin typeface="Arial" panose="020B0604020202020204" pitchFamily="34" charset="0"/>
              </a:rPr>
              <a:t>”</a:t>
            </a: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12</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5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Double Tax Treaty Credit </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a:xfrm>
            <a:off x="838200" y="1362075"/>
            <a:ext cx="10515600" cy="4814888"/>
          </a:xfrm>
        </p:spPr>
        <p:txBody>
          <a:bodyPr/>
          <a:lstStyle/>
          <a:p>
            <a:r>
              <a:rPr lang="en-US" dirty="0"/>
              <a:t>The end of year summary from Irish Revenue available in MY Account on ROS should show not only the tax paid but also the tax payable. This will be important for calculating the double tax credit available for the UK return. </a:t>
            </a:r>
          </a:p>
          <a:p>
            <a:r>
              <a:rPr lang="en-US" dirty="0"/>
              <a:t>TWSS subject to tax &amp; USC but not PRSI at year end. </a:t>
            </a:r>
          </a:p>
          <a:p>
            <a:r>
              <a:rPr lang="en-GB" dirty="0"/>
              <a:t>Revenue has confirmed that workers will have the option to pay their taxes at the end of this year if they wish.</a:t>
            </a:r>
          </a:p>
          <a:p>
            <a:r>
              <a:rPr lang="en-GB" dirty="0"/>
              <a:t>Alternatively, they can allow the Revenue to deduct the liabilities through reductions in the employees’ tax credits over a period of four years, starting in 2022.</a:t>
            </a:r>
          </a:p>
          <a:p>
            <a:pPr marL="0" indent="0">
              <a:buNone/>
            </a:pP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13</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Double Tax Treaty Credit </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p:txBody>
          <a:bodyPr/>
          <a:lstStyle/>
          <a:p>
            <a:pPr marL="0" indent="0">
              <a:buNone/>
            </a:pPr>
            <a:r>
              <a:rPr lang="en-US" dirty="0"/>
              <a:t>This spreading of the collection of taxes will also impact the calculation of taxes for UK tax return purposes in future years.</a:t>
            </a:r>
          </a:p>
          <a:p>
            <a:pPr marL="0" indent="0">
              <a:buNone/>
            </a:pPr>
            <a:r>
              <a:rPr lang="en-US" dirty="0" err="1"/>
              <a:t>Eg</a:t>
            </a:r>
            <a:r>
              <a:rPr lang="en-US" dirty="0"/>
              <a:t> if extra tax &amp; USC  is paid through the reduction of tax credits in 2022 and 2023 then the tax figure available as a DTR credit for the 2022/23 and subsequent tax years will be the Irish tax deducted and then reduced for the amount that relates to prior years.  If that adjustment isn’t made when preparing the UK return then the DTR credit could be overestimated. </a:t>
            </a:r>
          </a:p>
          <a:p>
            <a:pPr marL="0" indent="0">
              <a:buNone/>
            </a:pPr>
            <a:r>
              <a:rPr lang="en-US" dirty="0"/>
              <a:t>Nothing like making it Simple!</a:t>
            </a: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14</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9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Double Tax Treaty Credit </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p:txBody>
          <a:bodyPr/>
          <a:lstStyle/>
          <a:p>
            <a:pPr marL="0" indent="0">
              <a:buNone/>
            </a:pPr>
            <a:r>
              <a:rPr lang="en-US" dirty="0"/>
              <a:t>Wouldn’t it be nice if the Irish Revenue (who after all administered the whole TWSS) would provide cross border workers with the actual correct figure each year that is available as a double taxation credit against their UK tax. </a:t>
            </a:r>
          </a:p>
          <a:p>
            <a:pPr marL="0" indent="0">
              <a:buNone/>
            </a:pPr>
            <a:r>
              <a:rPr lang="en-US" dirty="0"/>
              <a:t>Now there’s a thought!</a:t>
            </a:r>
          </a:p>
          <a:p>
            <a:pPr marL="0" indent="0">
              <a:buNone/>
            </a:pPr>
            <a:r>
              <a:rPr lang="en-US" dirty="0"/>
              <a:t>Why not ask them to provide it on the end of year statement.</a:t>
            </a:r>
          </a:p>
          <a:p>
            <a:pPr marL="0" indent="0">
              <a:buNone/>
            </a:pPr>
            <a:r>
              <a:rPr lang="en-US" dirty="0"/>
              <a:t>Write a letter.</a:t>
            </a: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15</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4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Double Tax Treaty Credit </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p:txBody>
          <a:bodyPr>
            <a:normAutofit fontScale="62500" lnSpcReduction="20000"/>
          </a:bodyPr>
          <a:lstStyle/>
          <a:p>
            <a:pPr marL="0" indent="0">
              <a:buNone/>
            </a:pPr>
            <a:r>
              <a:rPr lang="en-US" dirty="0"/>
              <a:t>Here’s one I prepared earlier.</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Dear Sir/Madam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Double Taxation Treaty Credit for Cross Border Workers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am a cross border worker – I live in [Northern Ireland/UK] and work in the ROI.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my employer claimed TWSS to keep me employed during the pandemic I find the calculation of the double taxation credit to be used on my UK tax return a very complicated exercise. I understand that it will be equally as complicated in future years due to the collection of taxes through the tax code.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would request that the tax and USC payable figure which is allowed under Article 21 of the Double Taxation Treaty between the UK and Ireland is made available to me for each of the years 2020 – 2025. This could easily be provided on the end of year statement available through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MYAccount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Yours sincerely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16</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4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3F23-2ECA-4913-BCB6-402DCCD8965B}"/>
              </a:ext>
            </a:extLst>
          </p:cNvPr>
          <p:cNvSpPr>
            <a:spLocks noGrp="1"/>
          </p:cNvSpPr>
          <p:nvPr>
            <p:ph type="title"/>
          </p:nvPr>
        </p:nvSpPr>
        <p:spPr/>
        <p:txBody>
          <a:bodyPr/>
          <a:lstStyle/>
          <a:p>
            <a:r>
              <a:rPr lang="en-US" b="1" dirty="0"/>
              <a:t>PRSI TWSS and State Pension &amp; Benefits</a:t>
            </a:r>
            <a:endParaRPr lang="en-GB" b="1" dirty="0"/>
          </a:p>
        </p:txBody>
      </p:sp>
      <p:sp>
        <p:nvSpPr>
          <p:cNvPr id="3" name="Content Placeholder 2">
            <a:extLst>
              <a:ext uri="{FF2B5EF4-FFF2-40B4-BE49-F238E27FC236}">
                <a16:creationId xmlns:a16="http://schemas.microsoft.com/office/drawing/2014/main" id="{E1391B3C-BBBC-4353-BCD6-BEC43A1EE483}"/>
              </a:ext>
            </a:extLst>
          </p:cNvPr>
          <p:cNvSpPr>
            <a:spLocks noGrp="1"/>
          </p:cNvSpPr>
          <p:nvPr>
            <p:ph idx="1"/>
          </p:nvPr>
        </p:nvSpPr>
        <p:spPr/>
        <p:txBody>
          <a:bodyPr/>
          <a:lstStyle/>
          <a:p>
            <a:pPr marL="0" indent="0">
              <a:buNone/>
            </a:pPr>
            <a:r>
              <a:rPr lang="en-GB" dirty="0">
                <a:effectLst/>
                <a:latin typeface="Arial" panose="020B0604020202020204" pitchFamily="34" charset="0"/>
              </a:rPr>
              <a:t>Those in receipt of PUP and TWSS are presently not paying or being credited with social insurance contributions</a:t>
            </a:r>
          </a:p>
          <a:p>
            <a:pPr marL="0" indent="0">
              <a:buNone/>
            </a:pPr>
            <a:r>
              <a:rPr lang="en-GB" dirty="0">
                <a:effectLst/>
                <a:latin typeface="Arial" panose="020B0604020202020204" pitchFamily="34" charset="0"/>
              </a:rPr>
              <a:t>Social Welfare (</a:t>
            </a:r>
            <a:r>
              <a:rPr lang="en-GB" dirty="0" err="1">
                <a:effectLst/>
                <a:latin typeface="Arial" panose="020B0604020202020204" pitchFamily="34" charset="0"/>
              </a:rPr>
              <a:t>Covid</a:t>
            </a:r>
            <a:r>
              <a:rPr lang="en-GB" dirty="0">
                <a:effectLst/>
                <a:latin typeface="Arial" panose="020B0604020202020204" pitchFamily="34" charset="0"/>
              </a:rPr>
              <a:t> 19) (Amendment) Act 2020</a:t>
            </a:r>
          </a:p>
          <a:p>
            <a:pPr marL="0" indent="0">
              <a:buNone/>
            </a:pPr>
            <a:r>
              <a:rPr lang="en-GB" dirty="0">
                <a:latin typeface="Arial" panose="020B0604020202020204" pitchFamily="34" charset="0"/>
              </a:rPr>
              <a:t>Those in receipt of TWSS or PUP or Jobseekers (due to </a:t>
            </a:r>
            <a:r>
              <a:rPr lang="en-GB" dirty="0" err="1">
                <a:latin typeface="Arial" panose="020B0604020202020204" pitchFamily="34" charset="0"/>
              </a:rPr>
              <a:t>Covid</a:t>
            </a:r>
            <a:r>
              <a:rPr lang="en-GB" dirty="0">
                <a:latin typeface="Arial" panose="020B0604020202020204" pitchFamily="34" charset="0"/>
              </a:rPr>
              <a:t> 19) </a:t>
            </a:r>
            <a:r>
              <a:rPr lang="en-GB" dirty="0">
                <a:effectLst/>
                <a:latin typeface="Arial" panose="020B0604020202020204" pitchFamily="34" charset="0"/>
              </a:rPr>
              <a:t>are deemed to have made a social  insurance contribution.</a:t>
            </a:r>
            <a:endParaRPr lang="en-GB" dirty="0">
              <a:latin typeface="Arial" panose="020B0604020202020204" pitchFamily="34" charset="0"/>
            </a:endParaRPr>
          </a:p>
          <a:p>
            <a:pPr marL="0" indent="0">
              <a:buNone/>
            </a:pPr>
            <a:r>
              <a:rPr lang="en-GB" dirty="0">
                <a:effectLst/>
                <a:latin typeface="Arial" panose="020B0604020202020204" pitchFamily="34" charset="0"/>
              </a:rPr>
              <a:t>The contribution will be attributed at the same rate previously paid, e.g., Class A if the person is an employee.</a:t>
            </a:r>
          </a:p>
          <a:p>
            <a:pPr marL="0" indent="0">
              <a:buNone/>
            </a:pPr>
            <a:r>
              <a:rPr lang="en-GB" dirty="0">
                <a:latin typeface="Arial" panose="020B0604020202020204" pitchFamily="34" charset="0"/>
              </a:rPr>
              <a:t>This should minimise the impact on social welfare benefits and state pension.</a:t>
            </a:r>
            <a:endParaRPr lang="en-GB" dirty="0"/>
          </a:p>
        </p:txBody>
      </p:sp>
      <p:sp>
        <p:nvSpPr>
          <p:cNvPr id="4" name="Footer Placeholder 3">
            <a:extLst>
              <a:ext uri="{FF2B5EF4-FFF2-40B4-BE49-F238E27FC236}">
                <a16:creationId xmlns:a16="http://schemas.microsoft.com/office/drawing/2014/main" id="{204B4BF2-277C-4F08-879F-F3FF10C81F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93E79-2B89-4DC4-8735-A264EE3674B6}"/>
              </a:ext>
            </a:extLst>
          </p:cNvPr>
          <p:cNvSpPr>
            <a:spLocks noGrp="1"/>
          </p:cNvSpPr>
          <p:nvPr>
            <p:ph type="sldNum" sz="quarter" idx="12"/>
          </p:nvPr>
        </p:nvSpPr>
        <p:spPr/>
        <p:txBody>
          <a:bodyPr/>
          <a:lstStyle/>
          <a:p>
            <a:fld id="{3496CB03-6CF8-40AD-83E9-CE1E4F39AB70}" type="slidenum">
              <a:rPr lang="en-GB" smtClean="0"/>
              <a:t>17</a:t>
            </a:fld>
            <a:endParaRPr lang="en-GB"/>
          </a:p>
        </p:txBody>
      </p:sp>
      <p:pic>
        <p:nvPicPr>
          <p:cNvPr id="7" name="Picture 4" descr="Tierney_logo.jpg">
            <a:extLst>
              <a:ext uri="{FF2B5EF4-FFF2-40B4-BE49-F238E27FC236}">
                <a16:creationId xmlns:a16="http://schemas.microsoft.com/office/drawing/2014/main" id="{B1286E53-9D88-48D3-92D9-F1C4385DF7F7}"/>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8" name="Picture 4">
            <a:extLst>
              <a:ext uri="{FF2B5EF4-FFF2-40B4-BE49-F238E27FC236}">
                <a16:creationId xmlns:a16="http://schemas.microsoft.com/office/drawing/2014/main" id="{3848A153-1F06-4C66-95B5-201EF80E4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CA5-50F5-4CE3-9BF0-75FEA0BFCE9A}"/>
              </a:ext>
            </a:extLst>
          </p:cNvPr>
          <p:cNvSpPr>
            <a:spLocks noGrp="1"/>
          </p:cNvSpPr>
          <p:nvPr>
            <p:ph type="title"/>
          </p:nvPr>
        </p:nvSpPr>
        <p:spPr/>
        <p:txBody>
          <a:bodyPr/>
          <a:lstStyle/>
          <a:p>
            <a:r>
              <a:rPr lang="en-US" b="1" dirty="0">
                <a:latin typeface="+mn-lt"/>
              </a:rPr>
              <a:t>Issues for Employers</a:t>
            </a:r>
            <a:endParaRPr lang="en-IE" b="1" dirty="0">
              <a:latin typeface="+mn-lt"/>
            </a:endParaRPr>
          </a:p>
        </p:txBody>
      </p:sp>
      <p:sp>
        <p:nvSpPr>
          <p:cNvPr id="3" name="Content Placeholder 2">
            <a:extLst>
              <a:ext uri="{FF2B5EF4-FFF2-40B4-BE49-F238E27FC236}">
                <a16:creationId xmlns:a16="http://schemas.microsoft.com/office/drawing/2014/main" id="{F14D06A2-D347-44BE-A58D-78A90239F814}"/>
              </a:ext>
            </a:extLst>
          </p:cNvPr>
          <p:cNvSpPr>
            <a:spLocks noGrp="1"/>
          </p:cNvSpPr>
          <p:nvPr>
            <p:ph idx="1"/>
          </p:nvPr>
        </p:nvSpPr>
        <p:spPr/>
        <p:txBody>
          <a:bodyPr/>
          <a:lstStyle/>
          <a:p>
            <a:r>
              <a:rPr lang="en-US" dirty="0"/>
              <a:t>Obligation to Set up Payroll</a:t>
            </a:r>
          </a:p>
          <a:p>
            <a:r>
              <a:rPr lang="en-US" dirty="0"/>
              <a:t>Remote Workers</a:t>
            </a:r>
          </a:p>
          <a:p>
            <a:r>
              <a:rPr lang="en-US" dirty="0"/>
              <a:t>TWSS – supports – impact on Gross and Net Pay</a:t>
            </a:r>
          </a:p>
          <a:p>
            <a:r>
              <a:rPr lang="en-US" dirty="0"/>
              <a:t>Employment Contract </a:t>
            </a:r>
          </a:p>
          <a:p>
            <a:r>
              <a:rPr lang="en-US" dirty="0"/>
              <a:t>Terms and Conditions</a:t>
            </a:r>
          </a:p>
          <a:p>
            <a:r>
              <a:rPr lang="en-US" dirty="0"/>
              <a:t>Remote Working – policies and tax implications</a:t>
            </a:r>
            <a:endParaRPr lang="en-IE" dirty="0"/>
          </a:p>
        </p:txBody>
      </p:sp>
      <p:sp>
        <p:nvSpPr>
          <p:cNvPr id="4" name="Footer Placeholder 3">
            <a:extLst>
              <a:ext uri="{FF2B5EF4-FFF2-40B4-BE49-F238E27FC236}">
                <a16:creationId xmlns:a16="http://schemas.microsoft.com/office/drawing/2014/main" id="{AB049F4D-B3EC-4F6E-B05A-D3AF3BF56F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97C0A5-60D7-4434-8C36-BAAAC4B565CA}"/>
              </a:ext>
            </a:extLst>
          </p:cNvPr>
          <p:cNvSpPr>
            <a:spLocks noGrp="1"/>
          </p:cNvSpPr>
          <p:nvPr>
            <p:ph type="sldNum" sz="quarter" idx="12"/>
          </p:nvPr>
        </p:nvSpPr>
        <p:spPr/>
        <p:txBody>
          <a:bodyPr/>
          <a:lstStyle/>
          <a:p>
            <a:fld id="{3496CB03-6CF8-40AD-83E9-CE1E4F39AB70}" type="slidenum">
              <a:rPr lang="en-GB" smtClean="0"/>
              <a:t>18</a:t>
            </a:fld>
            <a:endParaRPr lang="en-GB"/>
          </a:p>
        </p:txBody>
      </p:sp>
      <p:pic>
        <p:nvPicPr>
          <p:cNvPr id="7" name="Picture 4" descr="Tierney_logo.jpg">
            <a:extLst>
              <a:ext uri="{FF2B5EF4-FFF2-40B4-BE49-F238E27FC236}">
                <a16:creationId xmlns:a16="http://schemas.microsoft.com/office/drawing/2014/main" id="{79F0D203-7B96-4A17-9531-C0B175C82B49}"/>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18AFBA68-7D92-4E1C-A28B-4C5B301AD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35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505-64B1-4F00-BD78-E2AC8BF6C55F}"/>
              </a:ext>
            </a:extLst>
          </p:cNvPr>
          <p:cNvSpPr>
            <a:spLocks noGrp="1"/>
          </p:cNvSpPr>
          <p:nvPr>
            <p:ph type="title"/>
          </p:nvPr>
        </p:nvSpPr>
        <p:spPr/>
        <p:txBody>
          <a:bodyPr/>
          <a:lstStyle/>
          <a:p>
            <a:r>
              <a:rPr lang="en-GB" b="1" dirty="0">
                <a:latin typeface="+mn-lt"/>
              </a:rPr>
              <a:t>Setting up Payroll - Mistaken assumptions?</a:t>
            </a:r>
          </a:p>
        </p:txBody>
      </p:sp>
      <p:sp>
        <p:nvSpPr>
          <p:cNvPr id="4" name="Footer Placeholder 3">
            <a:extLst>
              <a:ext uri="{FF2B5EF4-FFF2-40B4-BE49-F238E27FC236}">
                <a16:creationId xmlns:a16="http://schemas.microsoft.com/office/drawing/2014/main" id="{2A2AB030-EF6A-408F-83FF-85685CE2C5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55EE32-16C9-46EA-8CF8-4D1BCC8F25B2}"/>
              </a:ext>
            </a:extLst>
          </p:cNvPr>
          <p:cNvSpPr>
            <a:spLocks noGrp="1"/>
          </p:cNvSpPr>
          <p:nvPr>
            <p:ph type="sldNum" sz="quarter" idx="12"/>
          </p:nvPr>
        </p:nvSpPr>
        <p:spPr/>
        <p:txBody>
          <a:bodyPr/>
          <a:lstStyle/>
          <a:p>
            <a:fld id="{3496CB03-6CF8-40AD-83E9-CE1E4F39AB70}" type="slidenum">
              <a:rPr lang="en-GB" smtClean="0"/>
              <a:t>19</a:t>
            </a:fld>
            <a:endParaRPr lang="en-GB"/>
          </a:p>
        </p:txBody>
      </p:sp>
      <p:pic>
        <p:nvPicPr>
          <p:cNvPr id="7" name="Picture 4" descr="Tierney_logo.jpg">
            <a:extLst>
              <a:ext uri="{FF2B5EF4-FFF2-40B4-BE49-F238E27FC236}">
                <a16:creationId xmlns:a16="http://schemas.microsoft.com/office/drawing/2014/main" id="{35612AE4-DDD9-4C2A-8036-1CE96FE78CA5}"/>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7AB66754-F616-4418-8D14-0781657DB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0D7365-5A7C-4D40-9770-D8BE7B17082E}"/>
              </a:ext>
            </a:extLst>
          </p:cNvPr>
          <p:cNvSpPr txBox="1"/>
          <p:nvPr/>
        </p:nvSpPr>
        <p:spPr>
          <a:xfrm>
            <a:off x="1259840" y="2136339"/>
            <a:ext cx="9316720" cy="3416320"/>
          </a:xfrm>
          <a:prstGeom prst="rect">
            <a:avLst/>
          </a:prstGeom>
          <a:noFill/>
        </p:spPr>
        <p:txBody>
          <a:bodyPr wrap="square">
            <a:spAutoFit/>
          </a:bodyPr>
          <a:lstStyle/>
          <a:p>
            <a:r>
              <a:rPr lang="en-GB" sz="2400" dirty="0"/>
              <a:t>Employee or Employer can decide where payroll is operated- Wrong</a:t>
            </a:r>
          </a:p>
          <a:p>
            <a:pPr marL="0" indent="0">
              <a:buNone/>
            </a:pPr>
            <a:r>
              <a:rPr lang="en-GB" sz="2400" dirty="0"/>
              <a:t>Always based on where the duties are carried out.</a:t>
            </a:r>
          </a:p>
          <a:p>
            <a:pPr marL="0" indent="0">
              <a:buNone/>
            </a:pPr>
            <a:endParaRPr lang="en-GB" sz="2400" dirty="0"/>
          </a:p>
          <a:p>
            <a:r>
              <a:rPr lang="en-GB" sz="2400" dirty="0"/>
              <a:t>Employee or Employer can “elect to be taxed in home country” Wrong</a:t>
            </a:r>
          </a:p>
          <a:p>
            <a:pPr marL="0" indent="0">
              <a:buNone/>
            </a:pPr>
            <a:r>
              <a:rPr lang="en-GB" sz="2400" dirty="0"/>
              <a:t>No ability for employee or employer to “elect” to be taxed in home country.</a:t>
            </a:r>
          </a:p>
          <a:p>
            <a:pPr marL="0" indent="0">
              <a:buNone/>
            </a:pPr>
            <a:endParaRPr lang="en-GB" sz="2400" dirty="0"/>
          </a:p>
          <a:p>
            <a:r>
              <a:rPr lang="en-GB" sz="2400" dirty="0"/>
              <a:t>Based on domicile or residence of the employee. Wrong – residence of employee is only relevant for the treaty exemption</a:t>
            </a:r>
          </a:p>
        </p:txBody>
      </p:sp>
    </p:spTree>
    <p:extLst>
      <p:ext uri="{BB962C8B-B14F-4D97-AF65-F5344CB8AC3E}">
        <p14:creationId xmlns:p14="http://schemas.microsoft.com/office/powerpoint/2010/main" val="23518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505-64B1-4F00-BD78-E2AC8BF6C55F}"/>
              </a:ext>
            </a:extLst>
          </p:cNvPr>
          <p:cNvSpPr>
            <a:spLocks noGrp="1"/>
          </p:cNvSpPr>
          <p:nvPr>
            <p:ph type="title"/>
          </p:nvPr>
        </p:nvSpPr>
        <p:spPr/>
        <p:txBody>
          <a:bodyPr/>
          <a:lstStyle/>
          <a:p>
            <a:pPr algn="ctr"/>
            <a:r>
              <a:rPr lang="en-US" b="1" dirty="0"/>
              <a:t>Cross Border Workers in </a:t>
            </a:r>
            <a:r>
              <a:rPr lang="en-US" b="1" dirty="0" err="1"/>
              <a:t>Covid</a:t>
            </a:r>
            <a:r>
              <a:rPr lang="en-US" b="1" dirty="0"/>
              <a:t> Time</a:t>
            </a:r>
            <a:endParaRPr lang="en-GB" b="1" dirty="0"/>
          </a:p>
        </p:txBody>
      </p:sp>
      <p:sp>
        <p:nvSpPr>
          <p:cNvPr id="4" name="Footer Placeholder 3">
            <a:extLst>
              <a:ext uri="{FF2B5EF4-FFF2-40B4-BE49-F238E27FC236}">
                <a16:creationId xmlns:a16="http://schemas.microsoft.com/office/drawing/2014/main" id="{2A2AB030-EF6A-408F-83FF-85685CE2C5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55EE32-16C9-46EA-8CF8-4D1BCC8F25B2}"/>
              </a:ext>
            </a:extLst>
          </p:cNvPr>
          <p:cNvSpPr>
            <a:spLocks noGrp="1"/>
          </p:cNvSpPr>
          <p:nvPr>
            <p:ph type="sldNum" sz="quarter" idx="12"/>
          </p:nvPr>
        </p:nvSpPr>
        <p:spPr/>
        <p:txBody>
          <a:bodyPr/>
          <a:lstStyle/>
          <a:p>
            <a:fld id="{3496CB03-6CF8-40AD-83E9-CE1E4F39AB70}" type="slidenum">
              <a:rPr lang="en-GB" smtClean="0"/>
              <a:t>2</a:t>
            </a:fld>
            <a:endParaRPr lang="en-GB"/>
          </a:p>
        </p:txBody>
      </p:sp>
      <p:pic>
        <p:nvPicPr>
          <p:cNvPr id="7" name="Picture 4" descr="Tierney_logo.jpg">
            <a:extLst>
              <a:ext uri="{FF2B5EF4-FFF2-40B4-BE49-F238E27FC236}">
                <a16:creationId xmlns:a16="http://schemas.microsoft.com/office/drawing/2014/main" id="{35612AE4-DDD9-4C2A-8036-1CE96FE78CA5}"/>
              </a:ext>
            </a:extLst>
          </p:cNvPr>
          <p:cNvPicPr>
            <a:picLocks noChangeAspect="1"/>
          </p:cNvPicPr>
          <p:nvPr/>
        </p:nvPicPr>
        <p:blipFill>
          <a:blip r:embed="rId2" cstate="print"/>
          <a:srcRect/>
          <a:stretch>
            <a:fillRect/>
          </a:stretch>
        </p:blipFill>
        <p:spPr bwMode="auto">
          <a:xfrm>
            <a:off x="1" y="5911215"/>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7AB66754-F616-4418-8D14-0781657DB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BDF32D-1201-4C89-A983-4C500A9017C0}"/>
              </a:ext>
            </a:extLst>
          </p:cNvPr>
          <p:cNvSpPr txBox="1"/>
          <p:nvPr/>
        </p:nvSpPr>
        <p:spPr>
          <a:xfrm>
            <a:off x="518160" y="1690688"/>
            <a:ext cx="11135360" cy="4216539"/>
          </a:xfrm>
          <a:prstGeom prst="rect">
            <a:avLst/>
          </a:prstGeom>
          <a:noFill/>
        </p:spPr>
        <p:txBody>
          <a:bodyPr wrap="square" rtlCol="0">
            <a:spAutoFit/>
          </a:bodyPr>
          <a:lstStyle/>
          <a:p>
            <a:pPr algn="ctr"/>
            <a:r>
              <a:rPr lang="en-US" sz="2800" dirty="0"/>
              <a:t>Anyone who has attended these seminars in the past is familiar with the complexity of the rules applicable to the cross border workers.</a:t>
            </a:r>
          </a:p>
          <a:p>
            <a:pPr algn="ctr"/>
            <a:endParaRPr lang="en-US" sz="2800" dirty="0"/>
          </a:p>
          <a:p>
            <a:pPr algn="ctr"/>
            <a:r>
              <a:rPr lang="en-US" sz="2800" dirty="0"/>
              <a:t>Guess what - </a:t>
            </a:r>
            <a:r>
              <a:rPr lang="en-US" sz="2800" dirty="0" err="1"/>
              <a:t>Covid</a:t>
            </a:r>
            <a:r>
              <a:rPr lang="en-US" sz="2800" dirty="0"/>
              <a:t> 19 and the response to the pandemic has added another layer of complexity.</a:t>
            </a:r>
          </a:p>
          <a:p>
            <a:pPr algn="ctr"/>
            <a:endParaRPr lang="en-US" sz="3200" b="1" dirty="0"/>
          </a:p>
          <a:p>
            <a:pPr algn="ctr"/>
            <a:r>
              <a:rPr lang="en-US" sz="3200" b="1" dirty="0"/>
              <a:t>Todays message – </a:t>
            </a:r>
          </a:p>
          <a:p>
            <a:pPr algn="ctr"/>
            <a:r>
              <a:rPr lang="en-US" sz="3200" b="1" dirty="0"/>
              <a:t>The current rules are temporary – this too will pass.</a:t>
            </a:r>
          </a:p>
          <a:p>
            <a:pPr algn="ctr"/>
            <a:r>
              <a:rPr lang="en-US" sz="3200" b="1" dirty="0"/>
              <a:t>There are issues arising for both Workers and Employers</a:t>
            </a:r>
            <a:endParaRPr lang="en-GB" sz="2800" b="1" dirty="0"/>
          </a:p>
        </p:txBody>
      </p:sp>
    </p:spTree>
    <p:extLst>
      <p:ext uri="{BB962C8B-B14F-4D97-AF65-F5344CB8AC3E}">
        <p14:creationId xmlns:p14="http://schemas.microsoft.com/office/powerpoint/2010/main" val="46171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4210-7724-4FE5-80E1-30D0D3C63965}"/>
              </a:ext>
            </a:extLst>
          </p:cNvPr>
          <p:cNvSpPr>
            <a:spLocks noGrp="1"/>
          </p:cNvSpPr>
          <p:nvPr>
            <p:ph type="title"/>
          </p:nvPr>
        </p:nvSpPr>
        <p:spPr>
          <a:xfrm>
            <a:off x="911424" y="332656"/>
            <a:ext cx="10254416" cy="1143000"/>
          </a:xfrm>
        </p:spPr>
        <p:txBody>
          <a:bodyPr>
            <a:normAutofit fontScale="90000"/>
          </a:bodyPr>
          <a:lstStyle/>
          <a:p>
            <a:r>
              <a:rPr lang="en-GB" sz="4000" b="1" dirty="0">
                <a:latin typeface="+mn-lt"/>
              </a:rPr>
              <a:t>Foreign Employer Registration Requirements -ROI</a:t>
            </a:r>
            <a:endParaRPr lang="en-GB" b="1" dirty="0">
              <a:latin typeface="+mn-lt"/>
            </a:endParaRPr>
          </a:p>
        </p:txBody>
      </p:sp>
      <p:graphicFrame>
        <p:nvGraphicFramePr>
          <p:cNvPr id="4" name="Content Placeholder 3">
            <a:extLst>
              <a:ext uri="{FF2B5EF4-FFF2-40B4-BE49-F238E27FC236}">
                <a16:creationId xmlns:a16="http://schemas.microsoft.com/office/drawing/2014/main" id="{E49883E8-58B8-4E6C-8BC6-B986C8F13EF8}"/>
              </a:ext>
            </a:extLst>
          </p:cNvPr>
          <p:cNvGraphicFramePr>
            <a:graphicFrameLocks noGrp="1"/>
          </p:cNvGraphicFramePr>
          <p:nvPr>
            <p:ph idx="1"/>
          </p:nvPr>
        </p:nvGraphicFramePr>
        <p:xfrm>
          <a:off x="1991544" y="2032476"/>
          <a:ext cx="8219256" cy="3661410"/>
        </p:xfrm>
        <a:graphic>
          <a:graphicData uri="http://schemas.openxmlformats.org/drawingml/2006/table">
            <a:tbl>
              <a:tblPr/>
              <a:tblGrid>
                <a:gridCol w="2732856">
                  <a:extLst>
                    <a:ext uri="{9D8B030D-6E8A-4147-A177-3AD203B41FA5}">
                      <a16:colId xmlns:a16="http://schemas.microsoft.com/office/drawing/2014/main" val="2178828158"/>
                    </a:ext>
                  </a:extLst>
                </a:gridCol>
                <a:gridCol w="2743200">
                  <a:extLst>
                    <a:ext uri="{9D8B030D-6E8A-4147-A177-3AD203B41FA5}">
                      <a16:colId xmlns:a16="http://schemas.microsoft.com/office/drawing/2014/main" val="4145953926"/>
                    </a:ext>
                  </a:extLst>
                </a:gridCol>
                <a:gridCol w="2743200">
                  <a:extLst>
                    <a:ext uri="{9D8B030D-6E8A-4147-A177-3AD203B41FA5}">
                      <a16:colId xmlns:a16="http://schemas.microsoft.com/office/drawing/2014/main" val="1455939807"/>
                    </a:ext>
                  </a:extLst>
                </a:gridCol>
              </a:tblGrid>
              <a:tr h="0">
                <a:tc>
                  <a:txBody>
                    <a:bodyPr/>
                    <a:lstStyle/>
                    <a:p>
                      <a:r>
                        <a:rPr lang="en-GB" b="1" dirty="0"/>
                        <a:t>No PAYE/No Reporting</a:t>
                      </a:r>
                    </a:p>
                  </a:txBody>
                  <a:tcPr marL="9525" marR="9525" marT="9525" marB="9525" anchor="ctr">
                    <a:lnL>
                      <a:noFill/>
                    </a:lnL>
                    <a:lnR>
                      <a:noFill/>
                    </a:lnR>
                    <a:lnT>
                      <a:noFill/>
                    </a:lnT>
                    <a:lnB>
                      <a:noFill/>
                    </a:lnB>
                  </a:tcPr>
                </a:tc>
                <a:tc>
                  <a:txBody>
                    <a:bodyPr/>
                    <a:lstStyle/>
                    <a:p>
                      <a:r>
                        <a:rPr lang="en-GB" b="1" dirty="0"/>
                        <a:t>No PAYE/No Reporting</a:t>
                      </a:r>
                    </a:p>
                  </a:txBody>
                  <a:tcPr marL="9525" marR="9525" marT="9525" marB="9525" anchor="ctr">
                    <a:lnL>
                      <a:noFill/>
                    </a:lnL>
                    <a:lnR>
                      <a:noFill/>
                    </a:lnR>
                    <a:lnT>
                      <a:noFill/>
                    </a:lnT>
                    <a:lnB>
                      <a:noFill/>
                    </a:lnB>
                  </a:tcPr>
                </a:tc>
                <a:tc>
                  <a:txBody>
                    <a:bodyPr/>
                    <a:lstStyle/>
                    <a:p>
                      <a:r>
                        <a:rPr lang="en-GB" b="1" dirty="0"/>
                        <a:t>Clearance from PAYE obligations</a:t>
                      </a:r>
                    </a:p>
                  </a:txBody>
                  <a:tcPr marL="9525" marR="9525" marT="9525" marB="9525" anchor="ctr">
                    <a:lnL>
                      <a:noFill/>
                    </a:lnL>
                    <a:lnR>
                      <a:noFill/>
                    </a:lnR>
                    <a:lnT>
                      <a:noFill/>
                    </a:lnT>
                    <a:lnB>
                      <a:noFill/>
                    </a:lnB>
                  </a:tcPr>
                </a:tc>
                <a:extLst>
                  <a:ext uri="{0D108BD9-81ED-4DB2-BD59-A6C34878D82A}">
                    <a16:rowId xmlns:a16="http://schemas.microsoft.com/office/drawing/2014/main" val="3612464341"/>
                  </a:ext>
                </a:extLst>
              </a:tr>
              <a:tr h="0">
                <a:tc>
                  <a:txBody>
                    <a:bodyPr/>
                    <a:lstStyle/>
                    <a:p>
                      <a:r>
                        <a:rPr lang="en-GB" dirty="0">
                          <a:solidFill>
                            <a:srgbClr val="FF0000"/>
                          </a:solidFill>
                        </a:rPr>
                        <a:t>Under 30 Irish workdays p.a.</a:t>
                      </a:r>
                    </a:p>
                  </a:txBody>
                  <a:tcPr marL="9525" marR="9525" marT="9525" marB="9525" anchor="ctr">
                    <a:lnL>
                      <a:noFill/>
                    </a:lnL>
                    <a:lnR>
                      <a:noFill/>
                    </a:lnR>
                    <a:lnT>
                      <a:noFill/>
                    </a:lnT>
                    <a:lnB>
                      <a:noFill/>
                    </a:lnB>
                  </a:tcPr>
                </a:tc>
                <a:tc>
                  <a:txBody>
                    <a:bodyPr/>
                    <a:lstStyle/>
                    <a:p>
                      <a:r>
                        <a:rPr lang="en-GB" dirty="0">
                          <a:solidFill>
                            <a:srgbClr val="FF0000"/>
                          </a:solidFill>
                        </a:rPr>
                        <a:t>Up to 60 Irish workdays p.a.</a:t>
                      </a:r>
                    </a:p>
                  </a:txBody>
                  <a:tcPr marL="9525" marR="9525" marT="9525" marB="9525" anchor="ctr">
                    <a:lnL>
                      <a:noFill/>
                    </a:lnL>
                    <a:lnR>
                      <a:noFill/>
                    </a:lnR>
                    <a:lnT>
                      <a:noFill/>
                    </a:lnT>
                    <a:lnB>
                      <a:noFill/>
                    </a:lnB>
                  </a:tcPr>
                </a:tc>
                <a:tc>
                  <a:txBody>
                    <a:bodyPr/>
                    <a:lstStyle/>
                    <a:p>
                      <a:r>
                        <a:rPr lang="en-GB" dirty="0">
                          <a:solidFill>
                            <a:srgbClr val="FF0000"/>
                          </a:solidFill>
                        </a:rPr>
                        <a:t>Between 60 Irish workdays - 183 Irish days p.a. </a:t>
                      </a:r>
                      <a:r>
                        <a:rPr lang="en-GB" baseline="30000" dirty="0">
                          <a:solidFill>
                            <a:srgbClr val="FF0000"/>
                          </a:solidFill>
                        </a:rPr>
                        <a:t>[3]</a:t>
                      </a:r>
                      <a:endParaRPr lang="en-GB" dirty="0">
                        <a:solidFill>
                          <a:srgbClr val="FF0000"/>
                        </a:solidFill>
                      </a:endParaRPr>
                    </a:p>
                  </a:txBody>
                  <a:tcPr marL="9525" marR="9525" marT="9525" marB="9525" anchor="ctr">
                    <a:lnL>
                      <a:noFill/>
                    </a:lnL>
                    <a:lnR>
                      <a:noFill/>
                    </a:lnR>
                    <a:lnT>
                      <a:noFill/>
                    </a:lnT>
                    <a:lnB>
                      <a:noFill/>
                    </a:lnB>
                  </a:tcPr>
                </a:tc>
                <a:extLst>
                  <a:ext uri="{0D108BD9-81ED-4DB2-BD59-A6C34878D82A}">
                    <a16:rowId xmlns:a16="http://schemas.microsoft.com/office/drawing/2014/main" val="3779248526"/>
                  </a:ext>
                </a:extLst>
              </a:tr>
              <a:tr h="0">
                <a:tc>
                  <a:txBody>
                    <a:bodyPr/>
                    <a:lstStyle/>
                    <a:p>
                      <a:r>
                        <a:rPr lang="en-GB"/>
                        <a:t>Not Irish resident</a:t>
                      </a:r>
                    </a:p>
                  </a:txBody>
                  <a:tcPr marL="9525" marR="9525" marT="9525" marB="9525" anchor="ctr">
                    <a:lnL>
                      <a:noFill/>
                    </a:lnL>
                    <a:lnR>
                      <a:noFill/>
                    </a:lnR>
                    <a:lnT>
                      <a:noFill/>
                    </a:lnT>
                    <a:lnB>
                      <a:noFill/>
                    </a:lnB>
                  </a:tcPr>
                </a:tc>
                <a:tc>
                  <a:txBody>
                    <a:bodyPr/>
                    <a:lstStyle/>
                    <a:p>
                      <a:r>
                        <a:rPr lang="en-GB"/>
                        <a:t>Not Irish resident</a:t>
                      </a:r>
                      <a:br>
                        <a:rPr lang="en-GB"/>
                      </a:br>
                      <a:r>
                        <a:rPr lang="en-GB"/>
                        <a:t>Tax treaty resident outside Ireland</a:t>
                      </a:r>
                    </a:p>
                  </a:txBody>
                  <a:tcPr marL="9525" marR="9525" marT="9525" marB="9525" anchor="ctr">
                    <a:lnL>
                      <a:noFill/>
                    </a:lnL>
                    <a:lnR>
                      <a:noFill/>
                    </a:lnR>
                    <a:lnT>
                      <a:noFill/>
                    </a:lnT>
                    <a:lnB>
                      <a:noFill/>
                    </a:lnB>
                  </a:tcPr>
                </a:tc>
                <a:tc>
                  <a:txBody>
                    <a:bodyPr/>
                    <a:lstStyle/>
                    <a:p>
                      <a:r>
                        <a:rPr lang="en-GB" dirty="0"/>
                        <a:t>Not Irish resident</a:t>
                      </a:r>
                      <a:br>
                        <a:rPr lang="en-GB" dirty="0"/>
                      </a:br>
                      <a:r>
                        <a:rPr lang="en-GB" dirty="0"/>
                        <a:t>Tax treaty resident outside Ireland</a:t>
                      </a:r>
                    </a:p>
                  </a:txBody>
                  <a:tcPr marL="9525" marR="9525" marT="9525" marB="9525" anchor="ctr">
                    <a:lnL>
                      <a:noFill/>
                    </a:lnL>
                    <a:lnR>
                      <a:noFill/>
                    </a:lnR>
                    <a:lnT>
                      <a:noFill/>
                    </a:lnT>
                    <a:lnB>
                      <a:noFill/>
                    </a:lnB>
                  </a:tcPr>
                </a:tc>
                <a:extLst>
                  <a:ext uri="{0D108BD9-81ED-4DB2-BD59-A6C34878D82A}">
                    <a16:rowId xmlns:a16="http://schemas.microsoft.com/office/drawing/2014/main" val="217078846"/>
                  </a:ext>
                </a:extLst>
              </a:tr>
              <a:tr h="0">
                <a:tc>
                  <a:txBody>
                    <a:bodyPr/>
                    <a:lstStyle/>
                    <a:p>
                      <a:r>
                        <a:rPr lang="en-GB"/>
                        <a:t>No application to Revenue</a:t>
                      </a:r>
                    </a:p>
                  </a:txBody>
                  <a:tcPr marL="9525" marR="9525" marT="9525" marB="9525" anchor="ctr">
                    <a:lnL>
                      <a:noFill/>
                    </a:lnL>
                    <a:lnR>
                      <a:noFill/>
                    </a:lnR>
                    <a:lnT>
                      <a:noFill/>
                    </a:lnT>
                    <a:lnB>
                      <a:noFill/>
                    </a:lnB>
                  </a:tcPr>
                </a:tc>
                <a:tc>
                  <a:txBody>
                    <a:bodyPr/>
                    <a:lstStyle/>
                    <a:p>
                      <a:r>
                        <a:rPr lang="en-GB"/>
                        <a:t>No application to Revenue</a:t>
                      </a:r>
                    </a:p>
                  </a:txBody>
                  <a:tcPr marL="9525" marR="9525" marT="9525" marB="9525" anchor="ctr">
                    <a:lnL>
                      <a:noFill/>
                    </a:lnL>
                    <a:lnR>
                      <a:noFill/>
                    </a:lnR>
                    <a:lnT>
                      <a:noFill/>
                    </a:lnT>
                    <a:lnB>
                      <a:noFill/>
                    </a:lnB>
                  </a:tcPr>
                </a:tc>
                <a:tc>
                  <a:txBody>
                    <a:bodyPr/>
                    <a:lstStyle/>
                    <a:p>
                      <a:r>
                        <a:rPr lang="en-GB" dirty="0"/>
                        <a:t>Application required to Revenue</a:t>
                      </a:r>
                      <a:br>
                        <a:rPr lang="en-GB" dirty="0"/>
                      </a:br>
                      <a:r>
                        <a:rPr lang="en-GB" dirty="0"/>
                        <a:t>Subject to PAYE in home location</a:t>
                      </a:r>
                    </a:p>
                  </a:txBody>
                  <a:tcPr marL="9525" marR="9525" marT="9525" marB="9525" anchor="ctr">
                    <a:lnL>
                      <a:noFill/>
                    </a:lnL>
                    <a:lnR>
                      <a:noFill/>
                    </a:lnR>
                    <a:lnT>
                      <a:noFill/>
                    </a:lnT>
                    <a:lnB>
                      <a:noFill/>
                    </a:lnB>
                  </a:tcPr>
                </a:tc>
                <a:extLst>
                  <a:ext uri="{0D108BD9-81ED-4DB2-BD59-A6C34878D82A}">
                    <a16:rowId xmlns:a16="http://schemas.microsoft.com/office/drawing/2014/main" val="2504242896"/>
                  </a:ext>
                </a:extLst>
              </a:tr>
              <a:tr h="0">
                <a:tc>
                  <a:txBody>
                    <a:bodyPr/>
                    <a:lstStyle/>
                    <a:p>
                      <a:r>
                        <a:rPr lang="en-GB"/>
                        <a:t>Relief under domestic tax</a:t>
                      </a:r>
                    </a:p>
                  </a:txBody>
                  <a:tcPr marL="9525" marR="9525" marT="9525" marB="9525" anchor="ctr">
                    <a:lnL>
                      <a:noFill/>
                    </a:lnL>
                    <a:lnR>
                      <a:noFill/>
                    </a:lnR>
                    <a:lnT>
                      <a:noFill/>
                    </a:lnT>
                    <a:lnB>
                      <a:noFill/>
                    </a:lnB>
                  </a:tcPr>
                </a:tc>
                <a:tc>
                  <a:txBody>
                    <a:bodyPr/>
                    <a:lstStyle/>
                    <a:p>
                      <a:r>
                        <a:rPr lang="en-GB"/>
                        <a:t>Meets tax treaty exemption rules</a:t>
                      </a:r>
                    </a:p>
                  </a:txBody>
                  <a:tcPr marL="9525" marR="9525" marT="9525" marB="9525" anchor="ctr">
                    <a:lnL>
                      <a:noFill/>
                    </a:lnL>
                    <a:lnR>
                      <a:noFill/>
                    </a:lnR>
                    <a:lnT>
                      <a:noFill/>
                    </a:lnT>
                    <a:lnB>
                      <a:noFill/>
                    </a:lnB>
                  </a:tcPr>
                </a:tc>
                <a:tc>
                  <a:txBody>
                    <a:bodyPr/>
                    <a:lstStyle/>
                    <a:p>
                      <a:r>
                        <a:rPr lang="en-GB" dirty="0"/>
                        <a:t>Meets tax treaty exemption rules</a:t>
                      </a:r>
                    </a:p>
                  </a:txBody>
                  <a:tcPr marL="9525" marR="9525" marT="9525" marB="9525" anchor="ctr">
                    <a:lnL>
                      <a:noFill/>
                    </a:lnL>
                    <a:lnR>
                      <a:noFill/>
                    </a:lnR>
                    <a:lnT>
                      <a:noFill/>
                    </a:lnT>
                    <a:lnB>
                      <a:noFill/>
                    </a:lnB>
                  </a:tcPr>
                </a:tc>
                <a:extLst>
                  <a:ext uri="{0D108BD9-81ED-4DB2-BD59-A6C34878D82A}">
                    <a16:rowId xmlns:a16="http://schemas.microsoft.com/office/drawing/2014/main" val="1394981836"/>
                  </a:ext>
                </a:extLst>
              </a:tr>
            </a:tbl>
          </a:graphicData>
        </a:graphic>
      </p:graphicFrame>
      <p:pic>
        <p:nvPicPr>
          <p:cNvPr id="3" name="Picture 4" descr="Tierney_logo.jpg">
            <a:extLst>
              <a:ext uri="{FF2B5EF4-FFF2-40B4-BE49-F238E27FC236}">
                <a16:creationId xmlns:a16="http://schemas.microsoft.com/office/drawing/2014/main" id="{CB627980-10A3-431A-B5CB-1521DAEDE3E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7" name="Picture 4">
            <a:extLst>
              <a:ext uri="{FF2B5EF4-FFF2-40B4-BE49-F238E27FC236}">
                <a16:creationId xmlns:a16="http://schemas.microsoft.com/office/drawing/2014/main" id="{745C2DFB-A94E-4D01-8702-0E01F40BB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6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normAutofit/>
          </a:bodyPr>
          <a:lstStyle/>
          <a:p>
            <a:r>
              <a:rPr lang="en-US" b="1" dirty="0"/>
              <a:t>ROI Based Workers – Employer Obligation to set up Payroll in ROI</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Normal Rule</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77500" lnSpcReduction="20000"/>
          </a:bodyPr>
          <a:lstStyle/>
          <a:p>
            <a:r>
              <a:rPr lang="en-US" dirty="0"/>
              <a:t>Requirement to set up payroll in ROI </a:t>
            </a:r>
          </a:p>
          <a:p>
            <a:r>
              <a:rPr lang="en-US" dirty="0"/>
              <a:t>UK/NI resident employee working for UK/NI resident employer posted to ROI</a:t>
            </a:r>
          </a:p>
          <a:p>
            <a:r>
              <a:rPr lang="en-US" dirty="0"/>
              <a:t>30 days</a:t>
            </a:r>
          </a:p>
          <a:p>
            <a:r>
              <a:rPr lang="en-US" dirty="0"/>
              <a:t>60 days</a:t>
            </a:r>
          </a:p>
          <a:p>
            <a:r>
              <a:rPr lang="en-US" dirty="0"/>
              <a:t>183 days</a:t>
            </a:r>
          </a:p>
          <a:p>
            <a:endParaRPr lang="en-US" dirty="0"/>
          </a:p>
          <a:p>
            <a:r>
              <a:rPr lang="en-US" dirty="0"/>
              <a:t>ROI resident employee of UK/NI employer recruited to work in ROI or allowed to work from home – ROI payroll required from the outset</a:t>
            </a:r>
            <a:endParaRPr lang="en-GB" dirty="0"/>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err="1"/>
              <a:t>Covid</a:t>
            </a:r>
            <a:r>
              <a:rPr lang="en-US" dirty="0"/>
              <a:t> Rule</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77500" lnSpcReduction="20000"/>
          </a:bodyPr>
          <a:lstStyle/>
          <a:p>
            <a:pPr marL="0" indent="0">
              <a:lnSpc>
                <a:spcPct val="120000"/>
              </a:lnSpc>
              <a:buNone/>
            </a:pPr>
            <a:r>
              <a:rPr lang="en-GB" sz="3100" b="0" i="0" u="none" strike="noStrike" baseline="0" dirty="0"/>
              <a:t>Revenue will not seek to enforce Irish payroll obligations for foreign employers in genuine cases where an employee was working abroad for a foreign entity prior to COVID-19 but relocates temporarily to the State during the COVID-19 period and performs duties for his or her foreign employer while in the State.</a:t>
            </a:r>
          </a:p>
          <a:p>
            <a:pPr marL="0" indent="0">
              <a:buNone/>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21</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3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normAutofit/>
          </a:bodyPr>
          <a:lstStyle/>
          <a:p>
            <a:r>
              <a:rPr lang="en-US" b="1" dirty="0"/>
              <a:t>UK/NI Based Workers – Employer Obligation to set up Payroll in UK/NI</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Normal </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62500" lnSpcReduction="20000"/>
          </a:bodyPr>
          <a:lstStyle/>
          <a:p>
            <a:r>
              <a:rPr lang="en-US" dirty="0"/>
              <a:t>Requirement to set up payroll in UK/NI </a:t>
            </a:r>
          </a:p>
          <a:p>
            <a:r>
              <a:rPr lang="en-US" dirty="0"/>
              <a:t>ROI resident employee working for ROI resident employer posted to UK/NI</a:t>
            </a:r>
          </a:p>
          <a:p>
            <a:r>
              <a:rPr lang="en-US" dirty="0"/>
              <a:t>30 days</a:t>
            </a:r>
          </a:p>
          <a:p>
            <a:r>
              <a:rPr lang="en-US" dirty="0"/>
              <a:t>60 days</a:t>
            </a:r>
          </a:p>
          <a:p>
            <a:r>
              <a:rPr lang="en-US" dirty="0"/>
              <a:t>150 days</a:t>
            </a:r>
          </a:p>
          <a:p>
            <a:r>
              <a:rPr lang="en-US" dirty="0"/>
              <a:t>183 days</a:t>
            </a:r>
          </a:p>
          <a:p>
            <a:endParaRPr lang="en-US" dirty="0"/>
          </a:p>
          <a:p>
            <a:r>
              <a:rPr lang="en-US" dirty="0"/>
              <a:t>UK/NI resident employee of ROI  employer recruited to work in UK/NI or allowed to work from home – UK/NI payroll required from the outset</a:t>
            </a:r>
            <a:endParaRPr lang="en-GB" dirty="0"/>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err="1"/>
              <a:t>Covid</a:t>
            </a:r>
            <a:r>
              <a:rPr lang="en-US" dirty="0"/>
              <a:t> Rule</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62500" lnSpcReduction="20000"/>
          </a:bodyPr>
          <a:lstStyle/>
          <a:p>
            <a:pPr marL="0" indent="0">
              <a:lnSpc>
                <a:spcPct val="120000"/>
              </a:lnSpc>
              <a:buNone/>
            </a:pPr>
            <a:r>
              <a:rPr lang="en-GB" sz="3100" b="0" i="0" u="none" strike="noStrike" baseline="0" dirty="0"/>
              <a:t>HMRC offering some flexibility – case by case basis – where number of days in UK shifts reporting position.</a:t>
            </a:r>
          </a:p>
          <a:p>
            <a:pPr marL="0" indent="0">
              <a:buNone/>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22</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1031-9F50-4DA4-97BD-F8E7625041A6}"/>
              </a:ext>
            </a:extLst>
          </p:cNvPr>
          <p:cNvSpPr>
            <a:spLocks noGrp="1"/>
          </p:cNvSpPr>
          <p:nvPr>
            <p:ph type="title"/>
          </p:nvPr>
        </p:nvSpPr>
        <p:spPr/>
        <p:txBody>
          <a:bodyPr/>
          <a:lstStyle/>
          <a:p>
            <a:r>
              <a:rPr lang="en-US" b="1" dirty="0">
                <a:latin typeface="+mn-lt"/>
              </a:rPr>
              <a:t>Remote Working </a:t>
            </a:r>
            <a:endParaRPr lang="en-IE" b="1" dirty="0">
              <a:latin typeface="+mn-lt"/>
            </a:endParaRPr>
          </a:p>
        </p:txBody>
      </p:sp>
      <p:sp>
        <p:nvSpPr>
          <p:cNvPr id="3" name="Content Placeholder 2">
            <a:extLst>
              <a:ext uri="{FF2B5EF4-FFF2-40B4-BE49-F238E27FC236}">
                <a16:creationId xmlns:a16="http://schemas.microsoft.com/office/drawing/2014/main" id="{62B19149-C8D2-43E9-98FB-0350655CBD25}"/>
              </a:ext>
            </a:extLst>
          </p:cNvPr>
          <p:cNvSpPr>
            <a:spLocks noGrp="1"/>
          </p:cNvSpPr>
          <p:nvPr>
            <p:ph idx="1"/>
          </p:nvPr>
        </p:nvSpPr>
        <p:spPr/>
        <p:txBody>
          <a:bodyPr>
            <a:normAutofit fontScale="92500" lnSpcReduction="10000"/>
          </a:bodyPr>
          <a:lstStyle/>
          <a:p>
            <a:r>
              <a:rPr lang="en-US" dirty="0"/>
              <a:t>The outcome of </a:t>
            </a:r>
            <a:r>
              <a:rPr lang="en-US" dirty="0" err="1"/>
              <a:t>Covid</a:t>
            </a:r>
            <a:r>
              <a:rPr lang="en-US" dirty="0"/>
              <a:t> 19 is an immediate shift in emphasis  to remote working.</a:t>
            </a:r>
          </a:p>
          <a:p>
            <a:r>
              <a:rPr lang="en-US" dirty="0"/>
              <a:t>For employers – some say a reduction in costs </a:t>
            </a:r>
            <a:r>
              <a:rPr lang="en-US" dirty="0" err="1"/>
              <a:t>ie</a:t>
            </a:r>
            <a:r>
              <a:rPr lang="en-US" dirty="0"/>
              <a:t> office space.</a:t>
            </a:r>
          </a:p>
          <a:p>
            <a:r>
              <a:rPr lang="en-US" dirty="0"/>
              <a:t>In reality – there are remote working set up and maintenance costs, a duplication in costs where office presence is also needed, a drop ( in a lot of instances) in productivity ( understandable especially when schools were also closed).</a:t>
            </a:r>
          </a:p>
          <a:p>
            <a:r>
              <a:rPr lang="en-US" dirty="0"/>
              <a:t>For employees – some employees embraced it – some hate it.</a:t>
            </a:r>
          </a:p>
          <a:p>
            <a:r>
              <a:rPr lang="en-US" dirty="0"/>
              <a:t>Need to redesign policies for remote working.</a:t>
            </a:r>
          </a:p>
          <a:p>
            <a:r>
              <a:rPr lang="en-US" dirty="0"/>
              <a:t>Employer must consider all tax implications of remote working- employer taxes &amp; Corporation tax – map out roles &amp; </a:t>
            </a:r>
            <a:r>
              <a:rPr lang="en-US" dirty="0" err="1"/>
              <a:t>reponsibilities</a:t>
            </a:r>
            <a:endParaRPr lang="en-IE" dirty="0"/>
          </a:p>
        </p:txBody>
      </p:sp>
      <p:sp>
        <p:nvSpPr>
          <p:cNvPr id="4" name="Footer Placeholder 3">
            <a:extLst>
              <a:ext uri="{FF2B5EF4-FFF2-40B4-BE49-F238E27FC236}">
                <a16:creationId xmlns:a16="http://schemas.microsoft.com/office/drawing/2014/main" id="{DD092E63-EA48-4EEF-AB48-C96B9C9C6F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77AF23-FCA7-4117-877A-164FEB974C95}"/>
              </a:ext>
            </a:extLst>
          </p:cNvPr>
          <p:cNvSpPr>
            <a:spLocks noGrp="1"/>
          </p:cNvSpPr>
          <p:nvPr>
            <p:ph type="sldNum" sz="quarter" idx="12"/>
          </p:nvPr>
        </p:nvSpPr>
        <p:spPr/>
        <p:txBody>
          <a:bodyPr/>
          <a:lstStyle/>
          <a:p>
            <a:fld id="{3496CB03-6CF8-40AD-83E9-CE1E4F39AB70}" type="slidenum">
              <a:rPr lang="en-GB" smtClean="0"/>
              <a:t>23</a:t>
            </a:fld>
            <a:endParaRPr lang="en-GB"/>
          </a:p>
        </p:txBody>
      </p:sp>
      <p:pic>
        <p:nvPicPr>
          <p:cNvPr id="7" name="Picture 4" descr="Tierney_logo.jpg">
            <a:extLst>
              <a:ext uri="{FF2B5EF4-FFF2-40B4-BE49-F238E27FC236}">
                <a16:creationId xmlns:a16="http://schemas.microsoft.com/office/drawing/2014/main" id="{6D81E7E4-4205-40FF-8DD4-9F7B8CAD3A93}"/>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CD760696-0957-445B-9123-1F3737A24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normAutofit/>
          </a:bodyPr>
          <a:lstStyle/>
          <a:p>
            <a:r>
              <a:rPr lang="en-US" b="1" dirty="0" err="1"/>
              <a:t>Covid</a:t>
            </a:r>
            <a:r>
              <a:rPr lang="en-US" b="1" dirty="0"/>
              <a:t> 19 Employer/Employee Wage Supports</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ROI TWSS Wage Subsidy </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62500" lnSpcReduction="20000"/>
          </a:bodyPr>
          <a:lstStyle/>
          <a:p>
            <a:r>
              <a:rPr lang="en-US" dirty="0"/>
              <a:t>Paid to Employer based on 70% of net wage </a:t>
            </a:r>
          </a:p>
          <a:p>
            <a:r>
              <a:rPr lang="en-US" dirty="0"/>
              <a:t>Processed through Real Time Payroll</a:t>
            </a:r>
          </a:p>
          <a:p>
            <a:r>
              <a:rPr lang="en-US" dirty="0"/>
              <a:t>Employee can work</a:t>
            </a:r>
          </a:p>
          <a:p>
            <a:r>
              <a:rPr lang="en-US" dirty="0"/>
              <a:t>No tax ,USC or PRSI on employee</a:t>
            </a:r>
          </a:p>
          <a:p>
            <a:r>
              <a:rPr lang="en-US" dirty="0"/>
              <a:t>No PRSI for Employer on subsidy</a:t>
            </a:r>
          </a:p>
          <a:p>
            <a:r>
              <a:rPr lang="en-US" dirty="0"/>
              <a:t>Employer encouraged to top up to normal net wage</a:t>
            </a:r>
          </a:p>
          <a:p>
            <a:r>
              <a:rPr lang="en-US" dirty="0"/>
              <a:t>End of year adjustment to tax credits for employees</a:t>
            </a:r>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a:t>UK - Furlough</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62500" lnSpcReduction="20000"/>
          </a:bodyPr>
          <a:lstStyle/>
          <a:p>
            <a:pPr>
              <a:lnSpc>
                <a:spcPct val="120000"/>
              </a:lnSpc>
            </a:pPr>
            <a:r>
              <a:rPr lang="en-GB" sz="3100" b="0" i="0" u="none" strike="noStrike" baseline="0" dirty="0">
                <a:latin typeface="Times New Roman" panose="02020603050405020304" pitchFamily="18" charset="0"/>
              </a:rPr>
              <a:t>Paid to employer based on 80% of gross wage</a:t>
            </a:r>
          </a:p>
          <a:p>
            <a:pPr>
              <a:lnSpc>
                <a:spcPct val="120000"/>
              </a:lnSpc>
            </a:pPr>
            <a:r>
              <a:rPr lang="en-US" sz="3200" dirty="0"/>
              <a:t>Processed through Real Time Payroll </a:t>
            </a:r>
          </a:p>
          <a:p>
            <a:pPr>
              <a:lnSpc>
                <a:spcPct val="120000"/>
              </a:lnSpc>
            </a:pPr>
            <a:r>
              <a:rPr lang="en-US" sz="3200" dirty="0"/>
              <a:t>Employee couldn’t work until July then that changed</a:t>
            </a:r>
          </a:p>
          <a:p>
            <a:pPr>
              <a:lnSpc>
                <a:spcPct val="120000"/>
              </a:lnSpc>
            </a:pPr>
            <a:r>
              <a:rPr lang="en-GB" sz="3100" dirty="0">
                <a:latin typeface="Times New Roman" panose="02020603050405020304" pitchFamily="18" charset="0"/>
              </a:rPr>
              <a:t>Taxed as normal through payroll</a:t>
            </a:r>
          </a:p>
          <a:p>
            <a:pPr>
              <a:lnSpc>
                <a:spcPct val="120000"/>
              </a:lnSpc>
            </a:pPr>
            <a:r>
              <a:rPr lang="en-US" sz="3200" dirty="0"/>
              <a:t>Employer encouraged to top up to normal gross wage</a:t>
            </a:r>
            <a:endParaRPr lang="en-GB" sz="3100" dirty="0">
              <a:latin typeface="Times New Roman" panose="02020603050405020304" pitchFamily="18" charset="0"/>
            </a:endParaRPr>
          </a:p>
          <a:p>
            <a:pPr>
              <a:lnSpc>
                <a:spcPct val="120000"/>
              </a:lnSpc>
            </a:pPr>
            <a:r>
              <a:rPr lang="en-GB" sz="3100" b="0" i="0" u="none" strike="noStrike" baseline="0" dirty="0">
                <a:latin typeface="Times New Roman" panose="02020603050405020304" pitchFamily="18" charset="0"/>
              </a:rPr>
              <a:t>No adjustments should be required at year end</a:t>
            </a:r>
          </a:p>
          <a:p>
            <a:pPr>
              <a:lnSpc>
                <a:spcPct val="120000"/>
              </a:lnSpc>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24</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8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1388-3B88-47A7-8B8E-A18E1D257A3E}"/>
              </a:ext>
            </a:extLst>
          </p:cNvPr>
          <p:cNvSpPr>
            <a:spLocks noGrp="1"/>
          </p:cNvSpPr>
          <p:nvPr>
            <p:ph type="title"/>
          </p:nvPr>
        </p:nvSpPr>
        <p:spPr/>
        <p:txBody>
          <a:bodyPr/>
          <a:lstStyle/>
          <a:p>
            <a:r>
              <a:rPr lang="en-US" b="1" dirty="0">
                <a:latin typeface="+mn-lt"/>
              </a:rPr>
              <a:t>Impact of Wage Supports on </a:t>
            </a:r>
            <a:br>
              <a:rPr lang="en-US" b="1" dirty="0">
                <a:latin typeface="+mn-lt"/>
              </a:rPr>
            </a:br>
            <a:r>
              <a:rPr lang="en-US" b="1" dirty="0">
                <a:latin typeface="+mn-lt"/>
              </a:rPr>
              <a:t>Gross and Net Pay – UK/NI</a:t>
            </a:r>
            <a:endParaRPr lang="en-IE" b="1" dirty="0">
              <a:latin typeface="+mn-lt"/>
            </a:endParaRPr>
          </a:p>
        </p:txBody>
      </p:sp>
      <p:sp>
        <p:nvSpPr>
          <p:cNvPr id="3" name="Content Placeholder 2">
            <a:extLst>
              <a:ext uri="{FF2B5EF4-FFF2-40B4-BE49-F238E27FC236}">
                <a16:creationId xmlns:a16="http://schemas.microsoft.com/office/drawing/2014/main" id="{9D2AAE15-F715-4708-86E5-8F9F3836B50F}"/>
              </a:ext>
            </a:extLst>
          </p:cNvPr>
          <p:cNvSpPr>
            <a:spLocks noGrp="1"/>
          </p:cNvSpPr>
          <p:nvPr>
            <p:ph idx="1"/>
          </p:nvPr>
        </p:nvSpPr>
        <p:spPr/>
        <p:txBody>
          <a:bodyPr>
            <a:normAutofit lnSpcReduction="10000"/>
          </a:bodyPr>
          <a:lstStyle/>
          <a:p>
            <a:r>
              <a:rPr lang="en-US" dirty="0"/>
              <a:t>Furlough Scheme  based on % of Gross Pay</a:t>
            </a:r>
          </a:p>
          <a:p>
            <a:r>
              <a:rPr lang="en-US" dirty="0"/>
              <a:t>Employer encouraged to top up </a:t>
            </a:r>
          </a:p>
          <a:p>
            <a:r>
              <a:rPr lang="en-US" dirty="0"/>
              <a:t>If they couldn’t – breach of contract??</a:t>
            </a:r>
          </a:p>
          <a:p>
            <a:r>
              <a:rPr lang="en-US" dirty="0"/>
              <a:t>A minefield</a:t>
            </a:r>
          </a:p>
          <a:p>
            <a:r>
              <a:rPr lang="en-US" b="1" dirty="0"/>
              <a:t>1. Discrimination. </a:t>
            </a:r>
          </a:p>
          <a:p>
            <a:r>
              <a:rPr lang="en-US" b="1" dirty="0"/>
              <a:t>2. Unfair dismissal.</a:t>
            </a:r>
            <a:r>
              <a:rPr lang="en-US" dirty="0"/>
              <a:t> </a:t>
            </a:r>
          </a:p>
          <a:p>
            <a:r>
              <a:rPr lang="en-US" b="1" dirty="0"/>
              <a:t>3. Breach of contract/unlawful deduction of wages.</a:t>
            </a:r>
            <a:endParaRPr lang="en-US" dirty="0"/>
          </a:p>
          <a:p>
            <a:r>
              <a:rPr lang="en-US" dirty="0"/>
              <a:t>Force Majeure Circumstances?</a:t>
            </a:r>
          </a:p>
          <a:p>
            <a:r>
              <a:rPr lang="en-US" dirty="0"/>
              <a:t>Communication essential – put it in writing</a:t>
            </a:r>
          </a:p>
          <a:p>
            <a:endParaRPr lang="en-IE" dirty="0"/>
          </a:p>
        </p:txBody>
      </p:sp>
      <p:sp>
        <p:nvSpPr>
          <p:cNvPr id="4" name="Footer Placeholder 3">
            <a:extLst>
              <a:ext uri="{FF2B5EF4-FFF2-40B4-BE49-F238E27FC236}">
                <a16:creationId xmlns:a16="http://schemas.microsoft.com/office/drawing/2014/main" id="{2F0D11DC-4624-4F6A-B278-064239755B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CBDCEB-6BB0-45CC-A1C6-0EAA60EFAFC1}"/>
              </a:ext>
            </a:extLst>
          </p:cNvPr>
          <p:cNvSpPr>
            <a:spLocks noGrp="1"/>
          </p:cNvSpPr>
          <p:nvPr>
            <p:ph type="sldNum" sz="quarter" idx="12"/>
          </p:nvPr>
        </p:nvSpPr>
        <p:spPr/>
        <p:txBody>
          <a:bodyPr/>
          <a:lstStyle/>
          <a:p>
            <a:fld id="{3496CB03-6CF8-40AD-83E9-CE1E4F39AB70}" type="slidenum">
              <a:rPr lang="en-GB" smtClean="0"/>
              <a:t>25</a:t>
            </a:fld>
            <a:endParaRPr lang="en-GB"/>
          </a:p>
        </p:txBody>
      </p:sp>
      <p:pic>
        <p:nvPicPr>
          <p:cNvPr id="7" name="Picture 4">
            <a:extLst>
              <a:ext uri="{FF2B5EF4-FFF2-40B4-BE49-F238E27FC236}">
                <a16:creationId xmlns:a16="http://schemas.microsoft.com/office/drawing/2014/main" id="{C78652E0-C1EF-4925-9AF2-E277709B9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erney_logo.jpg">
            <a:extLst>
              <a:ext uri="{FF2B5EF4-FFF2-40B4-BE49-F238E27FC236}">
                <a16:creationId xmlns:a16="http://schemas.microsoft.com/office/drawing/2014/main" id="{9C4FA64D-38C6-42BB-9B8C-3E3FCBB3B05C}"/>
              </a:ext>
            </a:extLst>
          </p:cNvPr>
          <p:cNvPicPr>
            <a:picLocks noChangeAspect="1"/>
          </p:cNvPicPr>
          <p:nvPr/>
        </p:nvPicPr>
        <p:blipFill>
          <a:blip r:embed="rId3" cstate="print"/>
          <a:srcRect/>
          <a:stretch>
            <a:fillRect/>
          </a:stretch>
        </p:blipFill>
        <p:spPr bwMode="auto">
          <a:xfrm>
            <a:off x="1" y="5882640"/>
            <a:ext cx="1778000" cy="975360"/>
          </a:xfrm>
          <a:prstGeom prst="rect">
            <a:avLst/>
          </a:prstGeom>
          <a:noFill/>
          <a:ln w="9525">
            <a:noFill/>
            <a:miter lim="800000"/>
            <a:headEnd/>
            <a:tailEnd/>
          </a:ln>
        </p:spPr>
      </p:pic>
    </p:spTree>
    <p:extLst>
      <p:ext uri="{BB962C8B-B14F-4D97-AF65-F5344CB8AC3E}">
        <p14:creationId xmlns:p14="http://schemas.microsoft.com/office/powerpoint/2010/main" val="533251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D90C-36A2-4901-8192-DB5E71502E5D}"/>
              </a:ext>
            </a:extLst>
          </p:cNvPr>
          <p:cNvSpPr>
            <a:spLocks noGrp="1"/>
          </p:cNvSpPr>
          <p:nvPr>
            <p:ph type="title"/>
          </p:nvPr>
        </p:nvSpPr>
        <p:spPr/>
        <p:txBody>
          <a:bodyPr/>
          <a:lstStyle/>
          <a:p>
            <a:r>
              <a:rPr lang="en-US" b="1" dirty="0">
                <a:latin typeface="+mn-lt"/>
              </a:rPr>
              <a:t>Impact of Wage Supports on </a:t>
            </a:r>
            <a:br>
              <a:rPr lang="en-US" b="1" dirty="0">
                <a:latin typeface="+mn-lt"/>
              </a:rPr>
            </a:br>
            <a:r>
              <a:rPr lang="en-US" b="1" dirty="0">
                <a:latin typeface="+mn-lt"/>
              </a:rPr>
              <a:t>Gross and Net Pay ROI</a:t>
            </a:r>
            <a:endParaRPr lang="en-IE" dirty="0"/>
          </a:p>
        </p:txBody>
      </p:sp>
      <p:sp>
        <p:nvSpPr>
          <p:cNvPr id="3" name="Content Placeholder 2">
            <a:extLst>
              <a:ext uri="{FF2B5EF4-FFF2-40B4-BE49-F238E27FC236}">
                <a16:creationId xmlns:a16="http://schemas.microsoft.com/office/drawing/2014/main" id="{4821ACF7-BF07-4A86-B221-D3A07DC50298}"/>
              </a:ext>
            </a:extLst>
          </p:cNvPr>
          <p:cNvSpPr>
            <a:spLocks noGrp="1"/>
          </p:cNvSpPr>
          <p:nvPr>
            <p:ph idx="1"/>
          </p:nvPr>
        </p:nvSpPr>
        <p:spPr/>
        <p:txBody>
          <a:bodyPr>
            <a:normAutofit lnSpcReduction="10000"/>
          </a:bodyPr>
          <a:lstStyle/>
          <a:p>
            <a:r>
              <a:rPr lang="en-US" dirty="0"/>
              <a:t>TWSS – not taxed through payroll but is subject to tax and USC</a:t>
            </a:r>
          </a:p>
          <a:p>
            <a:r>
              <a:rPr lang="en-US" dirty="0"/>
              <a:t>Can be paid by employee at Year end or collected through tax code starting in 2022.</a:t>
            </a:r>
          </a:p>
          <a:p>
            <a:r>
              <a:rPr lang="en-US" dirty="0"/>
              <a:t>Employer was encouraged to top up to net wage but if they couldn’t – breach of contract??</a:t>
            </a:r>
          </a:p>
          <a:p>
            <a:r>
              <a:rPr lang="en-US" dirty="0"/>
              <a:t>Typically an employee on TWSS claimed from March – August 2020 is “missing” maybe a months gross wage. Some employers may try to address this as business recovers. Others reduced hours to match wage level. Others couldn’t afford to pay and still can’t. </a:t>
            </a:r>
          </a:p>
          <a:p>
            <a:r>
              <a:rPr lang="en-US" dirty="0"/>
              <a:t>Put everything in writing. </a:t>
            </a:r>
            <a:endParaRPr lang="en-IE" dirty="0"/>
          </a:p>
        </p:txBody>
      </p:sp>
      <p:sp>
        <p:nvSpPr>
          <p:cNvPr id="4" name="Footer Placeholder 3">
            <a:extLst>
              <a:ext uri="{FF2B5EF4-FFF2-40B4-BE49-F238E27FC236}">
                <a16:creationId xmlns:a16="http://schemas.microsoft.com/office/drawing/2014/main" id="{C0528293-62C3-4FC4-B233-C58516AFC8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EFB353-690A-48A1-9DFA-54E0D5508D76}"/>
              </a:ext>
            </a:extLst>
          </p:cNvPr>
          <p:cNvSpPr>
            <a:spLocks noGrp="1"/>
          </p:cNvSpPr>
          <p:nvPr>
            <p:ph type="sldNum" sz="quarter" idx="12"/>
          </p:nvPr>
        </p:nvSpPr>
        <p:spPr/>
        <p:txBody>
          <a:bodyPr/>
          <a:lstStyle/>
          <a:p>
            <a:fld id="{3496CB03-6CF8-40AD-83E9-CE1E4F39AB70}" type="slidenum">
              <a:rPr lang="en-GB" smtClean="0"/>
              <a:t>26</a:t>
            </a:fld>
            <a:endParaRPr lang="en-GB"/>
          </a:p>
        </p:txBody>
      </p:sp>
      <p:pic>
        <p:nvPicPr>
          <p:cNvPr id="7" name="Picture 4">
            <a:extLst>
              <a:ext uri="{FF2B5EF4-FFF2-40B4-BE49-F238E27FC236}">
                <a16:creationId xmlns:a16="http://schemas.microsoft.com/office/drawing/2014/main" id="{C88C7390-C0B8-40B5-8689-56C402324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erney_logo.jpg">
            <a:extLst>
              <a:ext uri="{FF2B5EF4-FFF2-40B4-BE49-F238E27FC236}">
                <a16:creationId xmlns:a16="http://schemas.microsoft.com/office/drawing/2014/main" id="{D82597D7-3134-4A62-A629-DE440E72D1FB}"/>
              </a:ext>
            </a:extLst>
          </p:cNvPr>
          <p:cNvPicPr>
            <a:picLocks noChangeAspect="1"/>
          </p:cNvPicPr>
          <p:nvPr/>
        </p:nvPicPr>
        <p:blipFill>
          <a:blip r:embed="rId3" cstate="print"/>
          <a:srcRect/>
          <a:stretch>
            <a:fillRect/>
          </a:stretch>
        </p:blipFill>
        <p:spPr bwMode="auto">
          <a:xfrm>
            <a:off x="1" y="5882640"/>
            <a:ext cx="1778000" cy="975360"/>
          </a:xfrm>
          <a:prstGeom prst="rect">
            <a:avLst/>
          </a:prstGeom>
          <a:noFill/>
          <a:ln w="9525">
            <a:noFill/>
            <a:miter lim="800000"/>
            <a:headEnd/>
            <a:tailEnd/>
          </a:ln>
        </p:spPr>
      </p:pic>
    </p:spTree>
    <p:extLst>
      <p:ext uri="{BB962C8B-B14F-4D97-AF65-F5344CB8AC3E}">
        <p14:creationId xmlns:p14="http://schemas.microsoft.com/office/powerpoint/2010/main" val="3862002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C005-7BFF-4AF0-819B-24F910407557}"/>
              </a:ext>
            </a:extLst>
          </p:cNvPr>
          <p:cNvSpPr>
            <a:spLocks noGrp="1"/>
          </p:cNvSpPr>
          <p:nvPr>
            <p:ph type="title"/>
          </p:nvPr>
        </p:nvSpPr>
        <p:spPr/>
        <p:txBody>
          <a:bodyPr/>
          <a:lstStyle/>
          <a:p>
            <a:r>
              <a:rPr lang="en-US" b="1" dirty="0">
                <a:latin typeface="+mn-lt"/>
              </a:rPr>
              <a:t>Changes in Working Conditions</a:t>
            </a:r>
            <a:endParaRPr lang="en-IE" b="1" dirty="0">
              <a:latin typeface="+mn-lt"/>
            </a:endParaRPr>
          </a:p>
        </p:txBody>
      </p:sp>
      <p:sp>
        <p:nvSpPr>
          <p:cNvPr id="3" name="Content Placeholder 2">
            <a:extLst>
              <a:ext uri="{FF2B5EF4-FFF2-40B4-BE49-F238E27FC236}">
                <a16:creationId xmlns:a16="http://schemas.microsoft.com/office/drawing/2014/main" id="{C9303CE9-DCF0-4C62-9790-E4DC9227F42C}"/>
              </a:ext>
            </a:extLst>
          </p:cNvPr>
          <p:cNvSpPr>
            <a:spLocks noGrp="1"/>
          </p:cNvSpPr>
          <p:nvPr>
            <p:ph idx="1"/>
          </p:nvPr>
        </p:nvSpPr>
        <p:spPr/>
        <p:txBody>
          <a:bodyPr/>
          <a:lstStyle/>
          <a:p>
            <a:r>
              <a:rPr lang="en-US" dirty="0"/>
              <a:t>Health &amp; Safety in the Workplace</a:t>
            </a:r>
          </a:p>
          <a:p>
            <a:r>
              <a:rPr lang="en-US" dirty="0"/>
              <a:t>Working from Home</a:t>
            </a:r>
          </a:p>
          <a:p>
            <a:r>
              <a:rPr lang="en-US" dirty="0"/>
              <a:t>Equipment to Work from Home</a:t>
            </a:r>
          </a:p>
          <a:p>
            <a:r>
              <a:rPr lang="en-US" dirty="0"/>
              <a:t>Flexibility in Hours – Childcare </a:t>
            </a:r>
            <a:r>
              <a:rPr lang="en-US" dirty="0" err="1"/>
              <a:t>etc</a:t>
            </a:r>
            <a:endParaRPr lang="en-US" dirty="0"/>
          </a:p>
          <a:p>
            <a:r>
              <a:rPr lang="en-US" dirty="0"/>
              <a:t>Continuous cycle of restrictions/lockdowns</a:t>
            </a:r>
          </a:p>
          <a:p>
            <a:r>
              <a:rPr lang="en-US" dirty="0"/>
              <a:t>Plan ahead. Communicate. Assess financial impact. </a:t>
            </a:r>
          </a:p>
          <a:p>
            <a:r>
              <a:rPr lang="en-US" dirty="0"/>
              <a:t>Its been a year of flux. Go with it.</a:t>
            </a:r>
          </a:p>
          <a:p>
            <a:r>
              <a:rPr lang="en-US" dirty="0"/>
              <a:t>Try and do your best by your employees. </a:t>
            </a:r>
          </a:p>
          <a:p>
            <a:endParaRPr lang="en-IE" dirty="0"/>
          </a:p>
        </p:txBody>
      </p:sp>
      <p:sp>
        <p:nvSpPr>
          <p:cNvPr id="4" name="Footer Placeholder 3">
            <a:extLst>
              <a:ext uri="{FF2B5EF4-FFF2-40B4-BE49-F238E27FC236}">
                <a16:creationId xmlns:a16="http://schemas.microsoft.com/office/drawing/2014/main" id="{D45EB57E-3FA8-4D56-AB85-F0FF13794C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30E7A6-F27A-41AF-8E81-917115A26113}"/>
              </a:ext>
            </a:extLst>
          </p:cNvPr>
          <p:cNvSpPr>
            <a:spLocks noGrp="1"/>
          </p:cNvSpPr>
          <p:nvPr>
            <p:ph type="sldNum" sz="quarter" idx="12"/>
          </p:nvPr>
        </p:nvSpPr>
        <p:spPr/>
        <p:txBody>
          <a:bodyPr/>
          <a:lstStyle/>
          <a:p>
            <a:fld id="{3496CB03-6CF8-40AD-83E9-CE1E4F39AB70}" type="slidenum">
              <a:rPr lang="en-GB" smtClean="0"/>
              <a:t>27</a:t>
            </a:fld>
            <a:endParaRPr lang="en-GB"/>
          </a:p>
        </p:txBody>
      </p:sp>
      <p:pic>
        <p:nvPicPr>
          <p:cNvPr id="7" name="Picture 4">
            <a:extLst>
              <a:ext uri="{FF2B5EF4-FFF2-40B4-BE49-F238E27FC236}">
                <a16:creationId xmlns:a16="http://schemas.microsoft.com/office/drawing/2014/main" id="{088520EB-E714-4861-BF71-D22F9CA88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erney_logo.jpg">
            <a:extLst>
              <a:ext uri="{FF2B5EF4-FFF2-40B4-BE49-F238E27FC236}">
                <a16:creationId xmlns:a16="http://schemas.microsoft.com/office/drawing/2014/main" id="{59816F41-9054-4E05-B130-92EA3FEFC266}"/>
              </a:ext>
            </a:extLst>
          </p:cNvPr>
          <p:cNvPicPr>
            <a:picLocks noChangeAspect="1"/>
          </p:cNvPicPr>
          <p:nvPr/>
        </p:nvPicPr>
        <p:blipFill>
          <a:blip r:embed="rId3" cstate="print"/>
          <a:srcRect/>
          <a:stretch>
            <a:fillRect/>
          </a:stretch>
        </p:blipFill>
        <p:spPr bwMode="auto">
          <a:xfrm>
            <a:off x="1" y="5882640"/>
            <a:ext cx="1778000" cy="975360"/>
          </a:xfrm>
          <a:prstGeom prst="rect">
            <a:avLst/>
          </a:prstGeom>
          <a:noFill/>
          <a:ln w="9525">
            <a:noFill/>
            <a:miter lim="800000"/>
            <a:headEnd/>
            <a:tailEnd/>
          </a:ln>
        </p:spPr>
      </p:pic>
    </p:spTree>
    <p:extLst>
      <p:ext uri="{BB962C8B-B14F-4D97-AF65-F5344CB8AC3E}">
        <p14:creationId xmlns:p14="http://schemas.microsoft.com/office/powerpoint/2010/main" val="274435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IE">
                <a:latin typeface="Times New Roman" pitchFamily="18" charset="0"/>
                <a:cs typeface="Times New Roman" pitchFamily="18" charset="0"/>
              </a:rPr>
              <a:t>Questions?</a:t>
            </a:r>
          </a:p>
        </p:txBody>
      </p:sp>
      <p:sp>
        <p:nvSpPr>
          <p:cNvPr id="27651" name="Content Placeholder 2"/>
          <p:cNvSpPr>
            <a:spLocks noGrp="1"/>
          </p:cNvSpPr>
          <p:nvPr>
            <p:ph idx="1"/>
          </p:nvPr>
        </p:nvSpPr>
        <p:spPr/>
        <p:txBody>
          <a:bodyPr/>
          <a:lstStyle/>
          <a:p>
            <a:pPr eaLnBrk="1" hangingPunct="1"/>
            <a:endParaRPr lang="en-IE" dirty="0"/>
          </a:p>
          <a:p>
            <a:pPr eaLnBrk="1" hangingPunct="1"/>
            <a:r>
              <a:rPr lang="en-IE" dirty="0">
                <a:latin typeface="Times New Roman" pitchFamily="18" charset="0"/>
                <a:cs typeface="Times New Roman" pitchFamily="18" charset="0"/>
              </a:rPr>
              <a:t>Contact Details:</a:t>
            </a:r>
          </a:p>
          <a:p>
            <a:pPr eaLnBrk="1" hangingPunct="1"/>
            <a:r>
              <a:rPr lang="en-IE" dirty="0">
                <a:latin typeface="Times New Roman" pitchFamily="18" charset="0"/>
                <a:cs typeface="Times New Roman" pitchFamily="18" charset="0"/>
              </a:rPr>
              <a:t>Rose </a:t>
            </a:r>
            <a:r>
              <a:rPr lang="en-IE">
                <a:latin typeface="Times New Roman" pitchFamily="18" charset="0"/>
                <a:cs typeface="Times New Roman" pitchFamily="18" charset="0"/>
              </a:rPr>
              <a:t>Tierney </a:t>
            </a:r>
            <a:endParaRPr lang="en-IE" dirty="0">
              <a:latin typeface="Times New Roman" pitchFamily="18" charset="0"/>
              <a:cs typeface="Times New Roman" pitchFamily="18" charset="0"/>
            </a:endParaRPr>
          </a:p>
          <a:p>
            <a:pPr eaLnBrk="1" hangingPunct="1"/>
            <a:r>
              <a:rPr lang="en-IE" dirty="0">
                <a:latin typeface="Times New Roman" pitchFamily="18" charset="0"/>
                <a:cs typeface="Times New Roman" pitchFamily="18" charset="0"/>
              </a:rPr>
              <a:t>Tel: +353 47 57843</a:t>
            </a:r>
          </a:p>
          <a:p>
            <a:pPr eaLnBrk="1" hangingPunct="1"/>
            <a:r>
              <a:rPr lang="en-IE" dirty="0">
                <a:latin typeface="Times New Roman" pitchFamily="18" charset="0"/>
                <a:cs typeface="Times New Roman" pitchFamily="18" charset="0"/>
              </a:rPr>
              <a:t>Email: rose@tierneytax.ie</a:t>
            </a:r>
          </a:p>
          <a:p>
            <a:pPr eaLnBrk="1" hangingPunct="1">
              <a:buFont typeface="Arial" charset="0"/>
              <a:buNone/>
            </a:pPr>
            <a:endParaRPr lang="en-IE" dirty="0">
              <a:latin typeface="Times New Roman" pitchFamily="18" charset="0"/>
              <a:cs typeface="Times New Roman" pitchFamily="18" charset="0"/>
            </a:endParaRPr>
          </a:p>
        </p:txBody>
      </p:sp>
      <p:pic>
        <p:nvPicPr>
          <p:cNvPr id="2" name="Picture 4">
            <a:extLst>
              <a:ext uri="{FF2B5EF4-FFF2-40B4-BE49-F238E27FC236}">
                <a16:creationId xmlns:a16="http://schemas.microsoft.com/office/drawing/2014/main" id="{9F071DDF-D5A8-4373-BB39-F4E454E9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ierney_logo.jpg">
            <a:extLst>
              <a:ext uri="{FF2B5EF4-FFF2-40B4-BE49-F238E27FC236}">
                <a16:creationId xmlns:a16="http://schemas.microsoft.com/office/drawing/2014/main" id="{A10A20D5-F7BF-4098-BA17-E32CD7FE7088}"/>
              </a:ext>
            </a:extLst>
          </p:cNvPr>
          <p:cNvPicPr>
            <a:picLocks noChangeAspect="1"/>
          </p:cNvPicPr>
          <p:nvPr/>
        </p:nvPicPr>
        <p:blipFill>
          <a:blip r:embed="rId4" cstate="print"/>
          <a:srcRect/>
          <a:stretch>
            <a:fillRect/>
          </a:stretch>
        </p:blipFill>
        <p:spPr bwMode="auto">
          <a:xfrm>
            <a:off x="1" y="5849982"/>
            <a:ext cx="1778000" cy="9753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F3A1-4322-41EE-8C3F-BDDE75A810F7}"/>
              </a:ext>
            </a:extLst>
          </p:cNvPr>
          <p:cNvSpPr>
            <a:spLocks noGrp="1"/>
          </p:cNvSpPr>
          <p:nvPr>
            <p:ph type="title"/>
          </p:nvPr>
        </p:nvSpPr>
        <p:spPr/>
        <p:txBody>
          <a:bodyPr/>
          <a:lstStyle/>
          <a:p>
            <a:r>
              <a:rPr lang="en-US" b="1" dirty="0"/>
              <a:t>Issues for Workers</a:t>
            </a:r>
            <a:endParaRPr lang="en-IE" b="1" dirty="0"/>
          </a:p>
        </p:txBody>
      </p:sp>
      <p:sp>
        <p:nvSpPr>
          <p:cNvPr id="3" name="Content Placeholder 2">
            <a:extLst>
              <a:ext uri="{FF2B5EF4-FFF2-40B4-BE49-F238E27FC236}">
                <a16:creationId xmlns:a16="http://schemas.microsoft.com/office/drawing/2014/main" id="{845556F6-18BE-495C-AC52-E21E30EBAFC5}"/>
              </a:ext>
            </a:extLst>
          </p:cNvPr>
          <p:cNvSpPr>
            <a:spLocks noGrp="1"/>
          </p:cNvSpPr>
          <p:nvPr>
            <p:ph idx="1"/>
          </p:nvPr>
        </p:nvSpPr>
        <p:spPr/>
        <p:txBody>
          <a:bodyPr/>
          <a:lstStyle/>
          <a:p>
            <a:r>
              <a:rPr lang="en-US" dirty="0"/>
              <a:t>Temporary Rules for </a:t>
            </a:r>
          </a:p>
          <a:p>
            <a:pPr lvl="1"/>
            <a:r>
              <a:rPr lang="en-US" dirty="0"/>
              <a:t>Residence Test</a:t>
            </a:r>
          </a:p>
          <a:p>
            <a:pPr lvl="1"/>
            <a:r>
              <a:rPr lang="en-US" dirty="0"/>
              <a:t>Cross Border Workers Relief</a:t>
            </a:r>
          </a:p>
          <a:p>
            <a:r>
              <a:rPr lang="en-US" dirty="0"/>
              <a:t>Wages Subsidy &amp; Furlough Schemes</a:t>
            </a:r>
          </a:p>
          <a:p>
            <a:r>
              <a:rPr lang="en-US" dirty="0"/>
              <a:t>PRSI &amp; State Pension &amp; Benefits</a:t>
            </a:r>
          </a:p>
          <a:p>
            <a:endParaRPr lang="en-IE" dirty="0"/>
          </a:p>
        </p:txBody>
      </p:sp>
      <p:sp>
        <p:nvSpPr>
          <p:cNvPr id="4" name="Footer Placeholder 3">
            <a:extLst>
              <a:ext uri="{FF2B5EF4-FFF2-40B4-BE49-F238E27FC236}">
                <a16:creationId xmlns:a16="http://schemas.microsoft.com/office/drawing/2014/main" id="{63ECC6B0-721E-4EB4-B934-000F99A19F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A7979F-6F41-4A06-8C84-9B067BE64842}"/>
              </a:ext>
            </a:extLst>
          </p:cNvPr>
          <p:cNvSpPr>
            <a:spLocks noGrp="1"/>
          </p:cNvSpPr>
          <p:nvPr>
            <p:ph type="sldNum" sz="quarter" idx="12"/>
          </p:nvPr>
        </p:nvSpPr>
        <p:spPr/>
        <p:txBody>
          <a:bodyPr/>
          <a:lstStyle/>
          <a:p>
            <a:fld id="{3496CB03-6CF8-40AD-83E9-CE1E4F39AB70}" type="slidenum">
              <a:rPr lang="en-GB" smtClean="0"/>
              <a:t>3</a:t>
            </a:fld>
            <a:endParaRPr lang="en-GB"/>
          </a:p>
        </p:txBody>
      </p:sp>
      <p:pic>
        <p:nvPicPr>
          <p:cNvPr id="7" name="Picture 4" descr="Tierney_logo.jpg">
            <a:extLst>
              <a:ext uri="{FF2B5EF4-FFF2-40B4-BE49-F238E27FC236}">
                <a16:creationId xmlns:a16="http://schemas.microsoft.com/office/drawing/2014/main" id="{672C2E8C-A064-413A-87E1-37F36070EAEF}"/>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0" name="Picture 4">
            <a:extLst>
              <a:ext uri="{FF2B5EF4-FFF2-40B4-BE49-F238E27FC236}">
                <a16:creationId xmlns:a16="http://schemas.microsoft.com/office/drawing/2014/main" id="{52BB0D83-D1D9-4858-B064-2CAB67B5B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1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lstStyle/>
          <a:p>
            <a:r>
              <a:rPr lang="en-US" b="1" dirty="0"/>
              <a:t>Personal Tax Residence Test ROI</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p:txBody>
          <a:bodyPr/>
          <a:lstStyle/>
          <a:p>
            <a:r>
              <a:rPr lang="en-US" dirty="0"/>
              <a:t>Normal Rule</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p:txBody>
          <a:bodyPr>
            <a:normAutofit fontScale="92500"/>
          </a:bodyPr>
          <a:lstStyle/>
          <a:p>
            <a:r>
              <a:rPr lang="en-US" dirty="0"/>
              <a:t>183 days – anytime during day in calendar year – resident for that year</a:t>
            </a:r>
          </a:p>
          <a:p>
            <a:r>
              <a:rPr lang="en-US" dirty="0"/>
              <a:t>280 days – anytime during day over 2 calendar years – resident in the 2</a:t>
            </a:r>
            <a:r>
              <a:rPr lang="en-US" baseline="30000" dirty="0"/>
              <a:t>nd</a:t>
            </a:r>
            <a:r>
              <a:rPr lang="en-US" dirty="0"/>
              <a:t> year</a:t>
            </a:r>
            <a:endParaRPr lang="en-GB" dirty="0"/>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p:txBody>
          <a:bodyPr/>
          <a:lstStyle/>
          <a:p>
            <a:r>
              <a:rPr lang="en-US" dirty="0" err="1"/>
              <a:t>Covid</a:t>
            </a:r>
            <a:r>
              <a:rPr lang="en-US" dirty="0"/>
              <a:t> Rule</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p:txBody>
          <a:bodyPr>
            <a:normAutofit fontScale="92500"/>
          </a:bodyPr>
          <a:lstStyle/>
          <a:p>
            <a:pPr marL="0" indent="0">
              <a:buNone/>
            </a:pPr>
            <a:r>
              <a:rPr lang="en-GB" b="0" i="0" u="none" strike="noStrike" baseline="0" dirty="0"/>
              <a:t>“Where a departure from the State is prevented due to COVID-19”</a:t>
            </a:r>
            <a:endParaRPr lang="en-GB" sz="4000" dirty="0"/>
          </a:p>
          <a:p>
            <a:pPr marL="0" indent="0">
              <a:buNone/>
            </a:pPr>
            <a:r>
              <a:rPr lang="en-GB" b="0" i="0" u="none" strike="noStrike" baseline="0" dirty="0"/>
              <a:t>Revenue will consider this ‘force majeure’ for the purpose of establishing an individual's tax residence position.</a:t>
            </a:r>
          </a:p>
          <a:p>
            <a:pPr marL="0" indent="0">
              <a:buNone/>
            </a:pPr>
            <a:r>
              <a:rPr lang="en-GB" dirty="0"/>
              <a:t>“</a:t>
            </a:r>
            <a:r>
              <a:rPr lang="en-GB" b="0" i="0" u="none" strike="noStrike" baseline="0" dirty="0"/>
              <a:t>unavoidably present in the State on that day due only to ‘force majeure’ circumstances. </a:t>
            </a: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4</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4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lstStyle/>
          <a:p>
            <a:r>
              <a:rPr lang="en-US" b="1" dirty="0"/>
              <a:t>Statutory Residence Test UK</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p:txBody>
          <a:bodyPr/>
          <a:lstStyle/>
          <a:p>
            <a:r>
              <a:rPr lang="en-US" dirty="0"/>
              <a:t>Normal Rule</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p:txBody>
          <a:bodyPr>
            <a:normAutofit/>
          </a:bodyPr>
          <a:lstStyle/>
          <a:p>
            <a:r>
              <a:rPr lang="en-US" sz="2400" dirty="0"/>
              <a:t>183 nights (midnight) in tax tear (6 Apr – 5 Apr) – resident for that year</a:t>
            </a:r>
          </a:p>
          <a:p>
            <a:r>
              <a:rPr lang="en-US" sz="2400" dirty="0"/>
              <a:t>Also other ties to the UK with less days  – resident for that year</a:t>
            </a:r>
            <a:endParaRPr lang="en-GB" sz="2400" dirty="0"/>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p:txBody>
          <a:bodyPr/>
          <a:lstStyle/>
          <a:p>
            <a:r>
              <a:rPr lang="en-US" dirty="0" err="1"/>
              <a:t>Covid</a:t>
            </a:r>
            <a:r>
              <a:rPr lang="en-US" dirty="0"/>
              <a:t> Rule</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p:txBody>
          <a:bodyPr>
            <a:normAutofit/>
          </a:bodyPr>
          <a:lstStyle/>
          <a:p>
            <a:pPr marL="0" marR="0" indent="0" algn="l" rtl="0">
              <a:buNone/>
            </a:pPr>
            <a:r>
              <a:rPr lang="en-GB" sz="2000" dirty="0"/>
              <a:t>I</a:t>
            </a:r>
            <a:r>
              <a:rPr lang="en-GB" sz="2000" b="0" i="0" u="none" strike="noStrike" baseline="0" dirty="0"/>
              <a:t>t is possible to exclude a maximum of 60 days spent in the UK in any tax year as a result of 'exceptional circumstances'. </a:t>
            </a:r>
          </a:p>
          <a:p>
            <a:pPr marR="0" algn="l" rtl="0"/>
            <a:r>
              <a:rPr lang="en-GB" sz="2000" b="0" i="0" u="none" strike="noStrike" baseline="0" dirty="0"/>
              <a:t>circumstances are considered as exceptional. if you:</a:t>
            </a:r>
          </a:p>
          <a:p>
            <a:pPr lvl="1">
              <a:buFont typeface="Symbol" panose="05050102010706020507" pitchFamily="18" charset="2"/>
              <a:buChar char="·"/>
            </a:pPr>
            <a:r>
              <a:rPr lang="en-GB" sz="1600" b="0" i="0" u="none" strike="noStrike" baseline="0" dirty="0"/>
              <a:t>are quarantined or advised to self-isolate in the UK </a:t>
            </a:r>
          </a:p>
          <a:p>
            <a:pPr lvl="1">
              <a:buFont typeface="Symbol" panose="05050102010706020507" pitchFamily="18" charset="2"/>
              <a:buChar char="·"/>
            </a:pPr>
            <a:r>
              <a:rPr lang="en-GB" sz="1600" b="0" i="0" u="none" strike="noStrike" baseline="0" dirty="0"/>
              <a:t>advised not to travel from the UK</a:t>
            </a:r>
          </a:p>
          <a:p>
            <a:pPr lvl="1">
              <a:buFont typeface="Symbol" panose="05050102010706020507" pitchFamily="18" charset="2"/>
              <a:buChar char="·"/>
            </a:pPr>
            <a:r>
              <a:rPr lang="en-GB" sz="1600" b="0" i="0" u="none" strike="noStrike" baseline="0" dirty="0"/>
              <a:t>are unable to leave the UK as a result of the closure of international borders, or</a:t>
            </a:r>
          </a:p>
          <a:p>
            <a:pPr lvl="1">
              <a:buFont typeface="Symbol" panose="05050102010706020507" pitchFamily="18" charset="2"/>
              <a:buChar char="·"/>
            </a:pPr>
            <a:r>
              <a:rPr lang="en-GB" sz="1600" b="0" i="0" u="none" strike="noStrike" baseline="0" dirty="0"/>
              <a:t>are asked by your employer to return to the UK temporarily</a:t>
            </a:r>
          </a:p>
          <a:p>
            <a:pPr>
              <a:buFont typeface="Symbol" panose="05050102010706020507" pitchFamily="18" charset="2"/>
              <a:buChar char="·"/>
            </a:pPr>
            <a:r>
              <a:rPr lang="en-GB" sz="2000" b="0" i="0" u="none" strike="noStrike" baseline="0" dirty="0"/>
              <a:t>as a result of the virus.</a:t>
            </a:r>
          </a:p>
          <a:p>
            <a:pPr marL="0" indent="0">
              <a:buNone/>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5</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76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lstStyle/>
          <a:p>
            <a:r>
              <a:rPr lang="en-US" b="1" dirty="0"/>
              <a:t>Cross/Trans Border Workers Relief ROI</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Normal Rule</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92500" lnSpcReduction="10000"/>
          </a:bodyPr>
          <a:lstStyle/>
          <a:p>
            <a:r>
              <a:rPr lang="en-US" dirty="0"/>
              <a:t>Employee remains resident in ROI</a:t>
            </a:r>
          </a:p>
          <a:p>
            <a:r>
              <a:rPr lang="en-US" dirty="0"/>
              <a:t>Foreign employment, </a:t>
            </a:r>
          </a:p>
          <a:p>
            <a:r>
              <a:rPr lang="en-US" dirty="0"/>
              <a:t>Commutes at least one a week</a:t>
            </a:r>
          </a:p>
          <a:p>
            <a:r>
              <a:rPr lang="en-US" dirty="0"/>
              <a:t>Pays tax in other country</a:t>
            </a:r>
          </a:p>
          <a:p>
            <a:r>
              <a:rPr lang="en-US" dirty="0"/>
              <a:t>Employments  last 3 month</a:t>
            </a:r>
          </a:p>
          <a:p>
            <a:r>
              <a:rPr lang="en-US" dirty="0"/>
              <a:t>Not proprietary directorships</a:t>
            </a:r>
          </a:p>
          <a:p>
            <a:r>
              <a:rPr lang="en-US" dirty="0"/>
              <a:t>No further tax or USC to pay in ROI(if that is the only income).</a:t>
            </a:r>
            <a:endParaRPr lang="en-GB" dirty="0"/>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err="1"/>
              <a:t>Covid</a:t>
            </a:r>
            <a:r>
              <a:rPr lang="en-US" dirty="0"/>
              <a:t> Rule</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92500" lnSpcReduction="10000"/>
          </a:bodyPr>
          <a:lstStyle/>
          <a:p>
            <a:pPr marL="0" indent="0">
              <a:buNone/>
            </a:pPr>
            <a:r>
              <a:rPr lang="en-GB" b="0" i="0" u="none" strike="noStrike" baseline="0" dirty="0"/>
              <a:t>If employees are required to work from home in the State (ROI) due to COVID-19, such days spent working at home in the State will not preclude an individual from being entitled to claim this relief, provided all other conditions of the relief are met.</a:t>
            </a:r>
          </a:p>
          <a:p>
            <a:pPr marL="0" indent="0">
              <a:buNone/>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6</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505-64B1-4F00-BD78-E2AC8BF6C55F}"/>
              </a:ext>
            </a:extLst>
          </p:cNvPr>
          <p:cNvSpPr>
            <a:spLocks noGrp="1"/>
          </p:cNvSpPr>
          <p:nvPr>
            <p:ph type="title"/>
          </p:nvPr>
        </p:nvSpPr>
        <p:spPr/>
        <p:txBody>
          <a:bodyPr>
            <a:normAutofit/>
          </a:bodyPr>
          <a:lstStyle/>
          <a:p>
            <a:r>
              <a:rPr lang="en-US" b="1" dirty="0" err="1"/>
              <a:t>Covid</a:t>
            </a:r>
            <a:r>
              <a:rPr lang="en-US" b="1" dirty="0"/>
              <a:t> 19 - Implications for Redundancy</a:t>
            </a:r>
            <a:br>
              <a:rPr lang="en-US" b="1" dirty="0"/>
            </a:br>
            <a:endParaRPr lang="en-GB" b="1" dirty="0"/>
          </a:p>
        </p:txBody>
      </p:sp>
      <p:sp>
        <p:nvSpPr>
          <p:cNvPr id="4" name="Footer Placeholder 3">
            <a:extLst>
              <a:ext uri="{FF2B5EF4-FFF2-40B4-BE49-F238E27FC236}">
                <a16:creationId xmlns:a16="http://schemas.microsoft.com/office/drawing/2014/main" id="{2A2AB030-EF6A-408F-83FF-85685CE2C5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55EE32-16C9-46EA-8CF8-4D1BCC8F25B2}"/>
              </a:ext>
            </a:extLst>
          </p:cNvPr>
          <p:cNvSpPr>
            <a:spLocks noGrp="1"/>
          </p:cNvSpPr>
          <p:nvPr>
            <p:ph type="sldNum" sz="quarter" idx="12"/>
          </p:nvPr>
        </p:nvSpPr>
        <p:spPr/>
        <p:txBody>
          <a:bodyPr/>
          <a:lstStyle/>
          <a:p>
            <a:fld id="{3496CB03-6CF8-40AD-83E9-CE1E4F39AB70}" type="slidenum">
              <a:rPr lang="en-GB" smtClean="0"/>
              <a:t>7</a:t>
            </a:fld>
            <a:endParaRPr lang="en-GB"/>
          </a:p>
        </p:txBody>
      </p:sp>
      <p:pic>
        <p:nvPicPr>
          <p:cNvPr id="7" name="Picture 4" descr="Tierney_logo.jpg">
            <a:extLst>
              <a:ext uri="{FF2B5EF4-FFF2-40B4-BE49-F238E27FC236}">
                <a16:creationId xmlns:a16="http://schemas.microsoft.com/office/drawing/2014/main" id="{35612AE4-DDD9-4C2A-8036-1CE96FE78CA5}"/>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7AB66754-F616-4418-8D14-0781657DB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F47C20-AEBB-4998-9B5B-C1A77DD11F81}"/>
              </a:ext>
            </a:extLst>
          </p:cNvPr>
          <p:cNvSpPr txBox="1"/>
          <p:nvPr/>
        </p:nvSpPr>
        <p:spPr>
          <a:xfrm>
            <a:off x="1249681" y="1690688"/>
            <a:ext cx="7995920" cy="6524863"/>
          </a:xfrm>
          <a:prstGeom prst="rect">
            <a:avLst/>
          </a:prstGeom>
          <a:noFill/>
        </p:spPr>
        <p:txBody>
          <a:bodyPr wrap="square" rtlCol="0">
            <a:spAutoFit/>
          </a:bodyPr>
          <a:lstStyle/>
          <a:p>
            <a:r>
              <a:rPr lang="en-US" sz="2800" dirty="0"/>
              <a:t>UK – Statutory Redundancy based on pre </a:t>
            </a:r>
            <a:r>
              <a:rPr lang="en-US" sz="2800" dirty="0" err="1"/>
              <a:t>Covid</a:t>
            </a:r>
            <a:r>
              <a:rPr lang="en-US" sz="2800" dirty="0"/>
              <a:t> average wage not furloughed wage  subject to  cap </a:t>
            </a:r>
            <a:r>
              <a:rPr lang="en-GB" sz="2800" dirty="0"/>
              <a:t>£560 per week</a:t>
            </a:r>
          </a:p>
          <a:p>
            <a:r>
              <a:rPr lang="en-GB" sz="2800" dirty="0"/>
              <a:t>Short time working except where furloughed </a:t>
            </a:r>
          </a:p>
          <a:p>
            <a:pPr>
              <a:buFont typeface="Arial" panose="020B0604020202020204" pitchFamily="34" charset="0"/>
              <a:buChar char="•"/>
            </a:pPr>
            <a:r>
              <a:rPr lang="en-GB" sz="2800" dirty="0"/>
              <a:t>4 or more weeks in a row</a:t>
            </a:r>
          </a:p>
          <a:p>
            <a:pPr>
              <a:buFont typeface="Arial" panose="020B0604020202020204" pitchFamily="34" charset="0"/>
              <a:buChar char="•"/>
            </a:pPr>
            <a:r>
              <a:rPr lang="en-GB" sz="2800" dirty="0"/>
              <a:t>6 or more weeks in a 13 week period, where no more than 3 are in a row</a:t>
            </a:r>
          </a:p>
          <a:p>
            <a:r>
              <a:rPr lang="en-GB" sz="2800" dirty="0"/>
              <a:t>can trigger redundancies.</a:t>
            </a:r>
            <a:endParaRPr lang="en-US" sz="2800" dirty="0"/>
          </a:p>
          <a:p>
            <a:endParaRPr lang="en-US" sz="1600" dirty="0"/>
          </a:p>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en-GB" dirty="0"/>
          </a:p>
        </p:txBody>
      </p:sp>
    </p:spTree>
    <p:extLst>
      <p:ext uri="{BB962C8B-B14F-4D97-AF65-F5344CB8AC3E}">
        <p14:creationId xmlns:p14="http://schemas.microsoft.com/office/powerpoint/2010/main" val="55967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505-64B1-4F00-BD78-E2AC8BF6C55F}"/>
              </a:ext>
            </a:extLst>
          </p:cNvPr>
          <p:cNvSpPr>
            <a:spLocks noGrp="1"/>
          </p:cNvSpPr>
          <p:nvPr>
            <p:ph type="title"/>
          </p:nvPr>
        </p:nvSpPr>
        <p:spPr>
          <a:xfrm>
            <a:off x="838200" y="365125"/>
            <a:ext cx="10515600" cy="1118235"/>
          </a:xfrm>
        </p:spPr>
        <p:txBody>
          <a:bodyPr>
            <a:normAutofit fontScale="90000"/>
          </a:bodyPr>
          <a:lstStyle/>
          <a:p>
            <a:r>
              <a:rPr lang="en-US" b="1" dirty="0" err="1">
                <a:latin typeface="+mn-lt"/>
              </a:rPr>
              <a:t>Covid</a:t>
            </a:r>
            <a:r>
              <a:rPr lang="en-US" b="1" dirty="0">
                <a:latin typeface="+mn-lt"/>
              </a:rPr>
              <a:t> 19 - Implications for Redundancy</a:t>
            </a:r>
            <a:br>
              <a:rPr lang="en-US" b="1" dirty="0"/>
            </a:br>
            <a:endParaRPr lang="en-GB" dirty="0"/>
          </a:p>
        </p:txBody>
      </p:sp>
      <p:sp>
        <p:nvSpPr>
          <p:cNvPr id="4" name="Footer Placeholder 3">
            <a:extLst>
              <a:ext uri="{FF2B5EF4-FFF2-40B4-BE49-F238E27FC236}">
                <a16:creationId xmlns:a16="http://schemas.microsoft.com/office/drawing/2014/main" id="{2A2AB030-EF6A-408F-83FF-85685CE2C5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B55EE32-16C9-46EA-8CF8-4D1BCC8F25B2}"/>
              </a:ext>
            </a:extLst>
          </p:cNvPr>
          <p:cNvSpPr>
            <a:spLocks noGrp="1"/>
          </p:cNvSpPr>
          <p:nvPr>
            <p:ph type="sldNum" sz="quarter" idx="12"/>
          </p:nvPr>
        </p:nvSpPr>
        <p:spPr/>
        <p:txBody>
          <a:bodyPr/>
          <a:lstStyle/>
          <a:p>
            <a:fld id="{3496CB03-6CF8-40AD-83E9-CE1E4F39AB70}" type="slidenum">
              <a:rPr lang="en-GB" smtClean="0"/>
              <a:t>8</a:t>
            </a:fld>
            <a:endParaRPr lang="en-GB"/>
          </a:p>
        </p:txBody>
      </p:sp>
      <p:pic>
        <p:nvPicPr>
          <p:cNvPr id="7" name="Picture 4" descr="Tierney_logo.jpg">
            <a:extLst>
              <a:ext uri="{FF2B5EF4-FFF2-40B4-BE49-F238E27FC236}">
                <a16:creationId xmlns:a16="http://schemas.microsoft.com/office/drawing/2014/main" id="{35612AE4-DDD9-4C2A-8036-1CE96FE78CA5}"/>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9" name="Picture 4">
            <a:extLst>
              <a:ext uri="{FF2B5EF4-FFF2-40B4-BE49-F238E27FC236}">
                <a16:creationId xmlns:a16="http://schemas.microsoft.com/office/drawing/2014/main" id="{7AB66754-F616-4418-8D14-0781657DB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E43CC2-9700-42C5-BB7A-429B9D1CCFC9}"/>
              </a:ext>
            </a:extLst>
          </p:cNvPr>
          <p:cNvSpPr txBox="1"/>
          <p:nvPr/>
        </p:nvSpPr>
        <p:spPr>
          <a:xfrm>
            <a:off x="1778000" y="2453858"/>
            <a:ext cx="8310879" cy="3139321"/>
          </a:xfrm>
          <a:prstGeom prst="rect">
            <a:avLst/>
          </a:prstGeom>
          <a:noFill/>
        </p:spPr>
        <p:txBody>
          <a:bodyPr wrap="square" rtlCol="0">
            <a:spAutoFit/>
          </a:bodyPr>
          <a:lstStyle/>
          <a:p>
            <a:r>
              <a:rPr lang="en-GB" sz="2000" dirty="0"/>
              <a:t>ROI - Normally, if you are laid off or put on short-time hours, you can claim redundancy from your employer after 4 weeks or more, or 6 weeks in the last 13 weeks. However if this layoff was because of COVID-19, you cannot claim redundancy. This is set out in the </a:t>
            </a:r>
            <a:r>
              <a:rPr lang="en-GB" sz="2000" dirty="0">
                <a:hlinkClick r:id="rId4"/>
              </a:rPr>
              <a:t>Emergency Measures in the Public Interest (COVID-19) Act (pdf)</a:t>
            </a:r>
            <a:r>
              <a:rPr lang="en-GB" sz="2000" dirty="0"/>
              <a:t> and applies from 13 March 2020. </a:t>
            </a:r>
          </a:p>
          <a:p>
            <a:r>
              <a:rPr lang="en-GB" sz="2000" dirty="0"/>
              <a:t>This rule has been </a:t>
            </a:r>
            <a:r>
              <a:rPr lang="en-GB" sz="2000" dirty="0">
                <a:hlinkClick r:id="rId5"/>
              </a:rPr>
              <a:t>extended to last until 30 November 2020.</a:t>
            </a:r>
            <a:endParaRPr lang="en-GB" sz="2000" dirty="0"/>
          </a:p>
          <a:p>
            <a:endParaRPr lang="en-GB" sz="2000" dirty="0"/>
          </a:p>
          <a:p>
            <a:r>
              <a:rPr lang="en-GB" sz="2000" dirty="0"/>
              <a:t>Short time working/reduced </a:t>
            </a:r>
            <a:r>
              <a:rPr lang="en-GB" sz="2000" dirty="0" err="1"/>
              <a:t>housr</a:t>
            </a:r>
            <a:r>
              <a:rPr lang="en-GB" sz="2000" dirty="0"/>
              <a:t> for less than 1 year redundancy based on full weeks pay subject to cap €600 per week .</a:t>
            </a:r>
          </a:p>
          <a:p>
            <a:endParaRPr lang="en-GB" dirty="0"/>
          </a:p>
        </p:txBody>
      </p:sp>
    </p:spTree>
    <p:extLst>
      <p:ext uri="{BB962C8B-B14F-4D97-AF65-F5344CB8AC3E}">
        <p14:creationId xmlns:p14="http://schemas.microsoft.com/office/powerpoint/2010/main" val="378800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09E9-38DD-4CAD-986E-3950CC0FDD9F}"/>
              </a:ext>
            </a:extLst>
          </p:cNvPr>
          <p:cNvSpPr>
            <a:spLocks noGrp="1"/>
          </p:cNvSpPr>
          <p:nvPr>
            <p:ph type="title"/>
          </p:nvPr>
        </p:nvSpPr>
        <p:spPr/>
        <p:txBody>
          <a:bodyPr>
            <a:normAutofit/>
          </a:bodyPr>
          <a:lstStyle/>
          <a:p>
            <a:r>
              <a:rPr lang="en-US" b="1" dirty="0" err="1"/>
              <a:t>Covid</a:t>
            </a:r>
            <a:r>
              <a:rPr lang="en-US" b="1" dirty="0"/>
              <a:t> 19 Employer/Employee Wage Supports</a:t>
            </a:r>
            <a:endParaRPr lang="en-GB" b="1" dirty="0"/>
          </a:p>
        </p:txBody>
      </p:sp>
      <p:sp>
        <p:nvSpPr>
          <p:cNvPr id="3" name="Text Placeholder 2">
            <a:extLst>
              <a:ext uri="{FF2B5EF4-FFF2-40B4-BE49-F238E27FC236}">
                <a16:creationId xmlns:a16="http://schemas.microsoft.com/office/drawing/2014/main" id="{4446BCA1-3283-4794-ADB7-6D6DC028CFB4}"/>
              </a:ext>
            </a:extLst>
          </p:cNvPr>
          <p:cNvSpPr>
            <a:spLocks noGrp="1"/>
          </p:cNvSpPr>
          <p:nvPr>
            <p:ph type="body" idx="1"/>
          </p:nvPr>
        </p:nvSpPr>
        <p:spPr>
          <a:xfrm>
            <a:off x="839788" y="1341121"/>
            <a:ext cx="5157787" cy="690880"/>
          </a:xfrm>
        </p:spPr>
        <p:txBody>
          <a:bodyPr>
            <a:normAutofit fontScale="92500" lnSpcReduction="20000"/>
          </a:bodyPr>
          <a:lstStyle/>
          <a:p>
            <a:r>
              <a:rPr lang="en-US" dirty="0"/>
              <a:t>ROI TWSS Wage Subsidy </a:t>
            </a:r>
            <a:endParaRPr lang="en-GB" dirty="0"/>
          </a:p>
        </p:txBody>
      </p:sp>
      <p:sp>
        <p:nvSpPr>
          <p:cNvPr id="4" name="Content Placeholder 3">
            <a:extLst>
              <a:ext uri="{FF2B5EF4-FFF2-40B4-BE49-F238E27FC236}">
                <a16:creationId xmlns:a16="http://schemas.microsoft.com/office/drawing/2014/main" id="{50F5367C-57AF-4C1F-B657-DE5BDDE69C68}"/>
              </a:ext>
            </a:extLst>
          </p:cNvPr>
          <p:cNvSpPr>
            <a:spLocks noGrp="1"/>
          </p:cNvSpPr>
          <p:nvPr>
            <p:ph sz="half" idx="2"/>
          </p:nvPr>
        </p:nvSpPr>
        <p:spPr>
          <a:xfrm>
            <a:off x="839788" y="2198689"/>
            <a:ext cx="5157787" cy="3470592"/>
          </a:xfrm>
        </p:spPr>
        <p:txBody>
          <a:bodyPr>
            <a:normAutofit fontScale="62500" lnSpcReduction="20000"/>
          </a:bodyPr>
          <a:lstStyle/>
          <a:p>
            <a:r>
              <a:rPr lang="en-US" dirty="0"/>
              <a:t>Paid to Employer based on 70% of net wage </a:t>
            </a:r>
          </a:p>
          <a:p>
            <a:r>
              <a:rPr lang="en-US" dirty="0"/>
              <a:t>Processed through Real Time Payroll</a:t>
            </a:r>
          </a:p>
          <a:p>
            <a:r>
              <a:rPr lang="en-US" dirty="0"/>
              <a:t>Employee can work</a:t>
            </a:r>
          </a:p>
          <a:p>
            <a:r>
              <a:rPr lang="en-US" dirty="0"/>
              <a:t>No tax ,USC or PRSI on employee</a:t>
            </a:r>
          </a:p>
          <a:p>
            <a:r>
              <a:rPr lang="en-US" dirty="0"/>
              <a:t>No PRSI for Employer on subsidy</a:t>
            </a:r>
          </a:p>
          <a:p>
            <a:r>
              <a:rPr lang="en-US" dirty="0"/>
              <a:t>Employer encouraged to top up to normal net wage</a:t>
            </a:r>
          </a:p>
          <a:p>
            <a:r>
              <a:rPr lang="en-US" dirty="0"/>
              <a:t>End of year adjustment to tax credits for employees</a:t>
            </a:r>
          </a:p>
        </p:txBody>
      </p:sp>
      <p:sp>
        <p:nvSpPr>
          <p:cNvPr id="5" name="Text Placeholder 4">
            <a:extLst>
              <a:ext uri="{FF2B5EF4-FFF2-40B4-BE49-F238E27FC236}">
                <a16:creationId xmlns:a16="http://schemas.microsoft.com/office/drawing/2014/main" id="{61832B65-6D96-46B9-9E82-6E834AD83884}"/>
              </a:ext>
            </a:extLst>
          </p:cNvPr>
          <p:cNvSpPr>
            <a:spLocks noGrp="1"/>
          </p:cNvSpPr>
          <p:nvPr>
            <p:ph type="body" sz="quarter" idx="3"/>
          </p:nvPr>
        </p:nvSpPr>
        <p:spPr>
          <a:xfrm>
            <a:off x="6172200" y="1681163"/>
            <a:ext cx="5183188" cy="350838"/>
          </a:xfrm>
        </p:spPr>
        <p:txBody>
          <a:bodyPr>
            <a:normAutofit fontScale="92500" lnSpcReduction="20000"/>
          </a:bodyPr>
          <a:lstStyle/>
          <a:p>
            <a:r>
              <a:rPr lang="en-US" dirty="0"/>
              <a:t>UK - Furlough</a:t>
            </a:r>
            <a:endParaRPr lang="en-GB" dirty="0"/>
          </a:p>
        </p:txBody>
      </p:sp>
      <p:sp>
        <p:nvSpPr>
          <p:cNvPr id="6" name="Content Placeholder 5">
            <a:extLst>
              <a:ext uri="{FF2B5EF4-FFF2-40B4-BE49-F238E27FC236}">
                <a16:creationId xmlns:a16="http://schemas.microsoft.com/office/drawing/2014/main" id="{0A82FB1D-2AC2-4511-ACB3-79C790DB515D}"/>
              </a:ext>
            </a:extLst>
          </p:cNvPr>
          <p:cNvSpPr>
            <a:spLocks noGrp="1"/>
          </p:cNvSpPr>
          <p:nvPr>
            <p:ph sz="quarter" idx="4"/>
          </p:nvPr>
        </p:nvSpPr>
        <p:spPr>
          <a:xfrm>
            <a:off x="6172200" y="2198688"/>
            <a:ext cx="5183188" cy="3990975"/>
          </a:xfrm>
        </p:spPr>
        <p:txBody>
          <a:bodyPr>
            <a:normAutofit fontScale="62500" lnSpcReduction="20000"/>
          </a:bodyPr>
          <a:lstStyle/>
          <a:p>
            <a:pPr>
              <a:lnSpc>
                <a:spcPct val="120000"/>
              </a:lnSpc>
            </a:pPr>
            <a:r>
              <a:rPr lang="en-GB" sz="3100" b="0" i="0" u="none" strike="noStrike" baseline="0" dirty="0">
                <a:latin typeface="Times New Roman" panose="02020603050405020304" pitchFamily="18" charset="0"/>
              </a:rPr>
              <a:t>Paid to employer based on 80% of gross wage</a:t>
            </a:r>
          </a:p>
          <a:p>
            <a:pPr>
              <a:lnSpc>
                <a:spcPct val="120000"/>
              </a:lnSpc>
            </a:pPr>
            <a:r>
              <a:rPr lang="en-US" sz="3200" dirty="0"/>
              <a:t>Processed through Real Time Payroll </a:t>
            </a:r>
          </a:p>
          <a:p>
            <a:pPr>
              <a:lnSpc>
                <a:spcPct val="120000"/>
              </a:lnSpc>
            </a:pPr>
            <a:r>
              <a:rPr lang="en-US" sz="3200" dirty="0"/>
              <a:t>Employee couldn’t work until July then that changed</a:t>
            </a:r>
          </a:p>
          <a:p>
            <a:pPr>
              <a:lnSpc>
                <a:spcPct val="120000"/>
              </a:lnSpc>
            </a:pPr>
            <a:r>
              <a:rPr lang="en-GB" sz="3100" dirty="0">
                <a:latin typeface="Times New Roman" panose="02020603050405020304" pitchFamily="18" charset="0"/>
              </a:rPr>
              <a:t>Taxed as normal through payroll</a:t>
            </a:r>
          </a:p>
          <a:p>
            <a:pPr>
              <a:lnSpc>
                <a:spcPct val="120000"/>
              </a:lnSpc>
            </a:pPr>
            <a:r>
              <a:rPr lang="en-US" sz="3200" dirty="0"/>
              <a:t>Employer encouraged to top up to normal gross wage</a:t>
            </a:r>
            <a:endParaRPr lang="en-GB" sz="3100" dirty="0">
              <a:latin typeface="Times New Roman" panose="02020603050405020304" pitchFamily="18" charset="0"/>
            </a:endParaRPr>
          </a:p>
          <a:p>
            <a:pPr>
              <a:lnSpc>
                <a:spcPct val="120000"/>
              </a:lnSpc>
            </a:pPr>
            <a:r>
              <a:rPr lang="en-GB" sz="3100" b="0" i="0" u="none" strike="noStrike" baseline="0" dirty="0">
                <a:latin typeface="Times New Roman" panose="02020603050405020304" pitchFamily="18" charset="0"/>
              </a:rPr>
              <a:t>No adjustments should be required at year end</a:t>
            </a:r>
          </a:p>
          <a:p>
            <a:pPr>
              <a:lnSpc>
                <a:spcPct val="120000"/>
              </a:lnSpc>
            </a:pPr>
            <a:endParaRPr lang="en-GB" sz="4000" dirty="0"/>
          </a:p>
        </p:txBody>
      </p:sp>
      <p:sp>
        <p:nvSpPr>
          <p:cNvPr id="7" name="Footer Placeholder 6">
            <a:extLst>
              <a:ext uri="{FF2B5EF4-FFF2-40B4-BE49-F238E27FC236}">
                <a16:creationId xmlns:a16="http://schemas.microsoft.com/office/drawing/2014/main" id="{D51FBFD7-2F62-4F29-B32C-685290E6A54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37159F24-7CD4-4D2C-9FB3-476040B1EA98}"/>
              </a:ext>
            </a:extLst>
          </p:cNvPr>
          <p:cNvSpPr>
            <a:spLocks noGrp="1"/>
          </p:cNvSpPr>
          <p:nvPr>
            <p:ph type="sldNum" sz="quarter" idx="12"/>
          </p:nvPr>
        </p:nvSpPr>
        <p:spPr/>
        <p:txBody>
          <a:bodyPr/>
          <a:lstStyle/>
          <a:p>
            <a:fld id="{3496CB03-6CF8-40AD-83E9-CE1E4F39AB70}" type="slidenum">
              <a:rPr lang="en-GB" smtClean="0"/>
              <a:t>9</a:t>
            </a:fld>
            <a:endParaRPr lang="en-GB"/>
          </a:p>
        </p:txBody>
      </p:sp>
      <p:pic>
        <p:nvPicPr>
          <p:cNvPr id="10" name="Picture 4" descr="Tierney_logo.jpg">
            <a:extLst>
              <a:ext uri="{FF2B5EF4-FFF2-40B4-BE49-F238E27FC236}">
                <a16:creationId xmlns:a16="http://schemas.microsoft.com/office/drawing/2014/main" id="{5E4A77E3-235E-4D80-896F-C69A40FE18AC}"/>
              </a:ext>
            </a:extLst>
          </p:cNvPr>
          <p:cNvPicPr>
            <a:picLocks noChangeAspect="1"/>
          </p:cNvPicPr>
          <p:nvPr/>
        </p:nvPicPr>
        <p:blipFill>
          <a:blip r:embed="rId2" cstate="print"/>
          <a:srcRect/>
          <a:stretch>
            <a:fillRect/>
          </a:stretch>
        </p:blipFill>
        <p:spPr bwMode="auto">
          <a:xfrm>
            <a:off x="1" y="5882640"/>
            <a:ext cx="1778000" cy="975360"/>
          </a:xfrm>
          <a:prstGeom prst="rect">
            <a:avLst/>
          </a:prstGeom>
          <a:noFill/>
          <a:ln w="9525">
            <a:noFill/>
            <a:miter lim="800000"/>
            <a:headEnd/>
            <a:tailEnd/>
          </a:ln>
        </p:spPr>
      </p:pic>
      <p:pic>
        <p:nvPicPr>
          <p:cNvPr id="11" name="Picture 4">
            <a:extLst>
              <a:ext uri="{FF2B5EF4-FFF2-40B4-BE49-F238E27FC236}">
                <a16:creationId xmlns:a16="http://schemas.microsoft.com/office/drawing/2014/main" id="{DE149FE5-0CEB-4E6E-BBB9-9E40EEC65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799" y="5882640"/>
            <a:ext cx="1778000" cy="9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34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2484</Words>
  <Application>Microsoft Office PowerPoint</Application>
  <PresentationFormat>Widescreen</PresentationFormat>
  <Paragraphs>282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Implications for Cross Border Employers &amp; Workers</vt:lpstr>
      <vt:lpstr>Cross Border Workers in Covid Time</vt:lpstr>
      <vt:lpstr>Issues for Workers</vt:lpstr>
      <vt:lpstr>Personal Tax Residence Test ROI</vt:lpstr>
      <vt:lpstr>Statutory Residence Test UK</vt:lpstr>
      <vt:lpstr>Cross/Trans Border Workers Relief ROI</vt:lpstr>
      <vt:lpstr>Covid 19 - Implications for Redundancy </vt:lpstr>
      <vt:lpstr>Covid 19 - Implications for Redundancy </vt:lpstr>
      <vt:lpstr>Covid 19 Employer/Employee Wage Supports</vt:lpstr>
      <vt:lpstr>Covid 19 Employer/Employee Wage Supports</vt:lpstr>
      <vt:lpstr> Covid 19 – TWSS impact on end of year for cross border workers  </vt:lpstr>
      <vt:lpstr>Double Tax Treaty Credit </vt:lpstr>
      <vt:lpstr>Double Tax Treaty Credit </vt:lpstr>
      <vt:lpstr>Double Tax Treaty Credit </vt:lpstr>
      <vt:lpstr>Double Tax Treaty Credit </vt:lpstr>
      <vt:lpstr>Double Tax Treaty Credit </vt:lpstr>
      <vt:lpstr>PRSI TWSS and State Pension &amp; Benefits</vt:lpstr>
      <vt:lpstr>Issues for Employers</vt:lpstr>
      <vt:lpstr>Setting up Payroll - Mistaken assumptions?</vt:lpstr>
      <vt:lpstr>Foreign Employer Registration Requirements -ROI</vt:lpstr>
      <vt:lpstr>ROI Based Workers – Employer Obligation to set up Payroll in ROI</vt:lpstr>
      <vt:lpstr>UK/NI Based Workers – Employer Obligation to set up Payroll in UK/NI</vt:lpstr>
      <vt:lpstr>Remote Working </vt:lpstr>
      <vt:lpstr>Covid 19 Employer/Employee Wage Supports</vt:lpstr>
      <vt:lpstr>Impact of Wage Supports on  Gross and Net Pay – UK/NI</vt:lpstr>
      <vt:lpstr>Impact of Wage Supports on  Gross and Net Pay ROI</vt:lpstr>
      <vt:lpstr>Changes in Working Conditions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Implications for Cross Border Employers &amp; Workers</dc:title>
  <dc:creator>Rose</dc:creator>
  <cp:lastModifiedBy>Rose</cp:lastModifiedBy>
  <cp:revision>49</cp:revision>
  <dcterms:created xsi:type="dcterms:W3CDTF">2020-09-01T08:33:31Z</dcterms:created>
  <dcterms:modified xsi:type="dcterms:W3CDTF">2020-11-05T09:49:01Z</dcterms:modified>
</cp:coreProperties>
</file>